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bibas" panose="020B0604020202020204" charset="0"/>
      <p:regular r:id="rId13"/>
    </p:embeddedFont>
    <p:embeddedFont>
      <p:font typeface="Amaranth" panose="020B0604020202020204" charset="0"/>
      <p:regular r:id="rId14"/>
    </p:embeddedFont>
    <p:embeddedFont>
      <p:font typeface="Batangas" panose="020B0604020202020204" charset="0"/>
      <p:regular r:id="rId15"/>
    </p:embeddedFont>
    <p:embeddedFont>
      <p:font typeface="Berkshire Swash" panose="020B0604020202020204" charset="0"/>
      <p:regular r:id="rId16"/>
    </p:embeddedFont>
    <p:embeddedFont>
      <p:font typeface="Calibri" panose="020F0502020204030204" pitchFamily="34" charset="0"/>
      <p:regular r:id="rId17"/>
      <p:bold r:id="rId18"/>
      <p:italic r:id="rId19"/>
      <p:boldItalic r:id="rId20"/>
    </p:embeddedFont>
    <p:embeddedFont>
      <p:font typeface="Eczar Bold" panose="020B0604020202020204" charset="0"/>
      <p:regular r:id="rId21"/>
    </p:embeddedFont>
    <p:embeddedFont>
      <p:font typeface="Eczar Semi-Bold" panose="020B0604020202020204" charset="0"/>
      <p:regular r:id="rId22"/>
    </p:embeddedFont>
    <p:embeddedFont>
      <p:font typeface="ITC Magnifico Daytime Heavy" panose="020B0604020202020204" charset="0"/>
      <p:regular r:id="rId23"/>
    </p:embeddedFont>
    <p:embeddedFont>
      <p:font typeface="Maragsa" panose="020B0604020202020204" charset="0"/>
      <p:regular r:id="rId24"/>
    </p:embeddedFont>
    <p:embeddedFont>
      <p:font typeface="Montserrat Ultra-Bold" panose="020B0604020202020204" charset="0"/>
      <p:regular r:id="rId25"/>
    </p:embeddedFont>
    <p:embeddedFont>
      <p:font typeface="Rakkas" panose="020B0604020202020204" charset="-78"/>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D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1.xml.rels><?xml version="1.0" encoding="UTF-8" standalone="yes" ?><Relationships xmlns="http://schemas.openxmlformats.org/package/2006/relationships"><Relationship Id="rId3" Target="../media/image87.svg" Type="http://schemas.openxmlformats.org/officeDocument/2006/relationships/image"/><Relationship Id="rId2" Target="../media/image86.png" Type="http://schemas.openxmlformats.org/officeDocument/2006/relationships/image"/><Relationship Id="rId1" Target="../slideLayouts/slideLayout7.xml" Type="http://schemas.openxmlformats.org/officeDocument/2006/relationships/slideLayout"/><Relationship Id="rId6" Target="../media/image88.jpeg" Type="http://schemas.openxmlformats.org/officeDocument/2006/relationships/image"/><Relationship Id="rId5" Target="../media/image85.svg" Type="http://schemas.openxmlformats.org/officeDocument/2006/relationships/image"/><Relationship Id="rId4" Target="../media/image84.png" Type="http://schemas.openxmlformats.org/officeDocument/2006/relationships/image"/></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svg"/><Relationship Id="rId7" Type="http://schemas.openxmlformats.org/officeDocument/2006/relationships/image" Target="../media/image2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image" Target="../media/image30.svg"/><Relationship Id="rId4" Type="http://schemas.openxmlformats.org/officeDocument/2006/relationships/image" Target="../media/image24.jpe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4.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3.png"/><Relationship Id="rId16"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sv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1.svg"/><Relationship Id="rId18" Type="http://schemas.openxmlformats.org/officeDocument/2006/relationships/image" Target="../media/image55.png"/><Relationship Id="rId3" Type="http://schemas.openxmlformats.org/officeDocument/2006/relationships/image" Target="../media/image4.svg"/><Relationship Id="rId7" Type="http://schemas.openxmlformats.org/officeDocument/2006/relationships/image" Target="../media/image47.png"/><Relationship Id="rId12" Type="http://schemas.openxmlformats.org/officeDocument/2006/relationships/image" Target="../media/image10.png"/><Relationship Id="rId17" Type="http://schemas.openxmlformats.org/officeDocument/2006/relationships/image" Target="../media/image54.svg"/><Relationship Id="rId2" Type="http://schemas.openxmlformats.org/officeDocument/2006/relationships/image" Target="../media/image3.pn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50.svg"/><Relationship Id="rId5" Type="http://schemas.openxmlformats.org/officeDocument/2006/relationships/image" Target="../media/image38.png"/><Relationship Id="rId15" Type="http://schemas.openxmlformats.org/officeDocument/2006/relationships/image" Target="../media/image52.png"/><Relationship Id="rId10" Type="http://schemas.openxmlformats.org/officeDocument/2006/relationships/image" Target="../media/image49.png"/><Relationship Id="rId19" Type="http://schemas.openxmlformats.org/officeDocument/2006/relationships/image" Target="../media/image56.svg"/><Relationship Id="rId4" Type="http://schemas.openxmlformats.org/officeDocument/2006/relationships/image" Target="../media/image31.jpeg"/><Relationship Id="rId9" Type="http://schemas.openxmlformats.org/officeDocument/2006/relationships/image" Target="../media/image12.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svg"/><Relationship Id="rId7" Type="http://schemas.openxmlformats.org/officeDocument/2006/relationships/image" Target="../media/image6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gif"/><Relationship Id="rId4" Type="http://schemas.openxmlformats.org/officeDocument/2006/relationships/image" Target="../media/image57.jpeg"/><Relationship Id="rId9"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svg"/><Relationship Id="rId3" Type="http://schemas.openxmlformats.org/officeDocument/2006/relationships/image" Target="../media/image4.sv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 Type="http://schemas.openxmlformats.org/officeDocument/2006/relationships/image" Target="../media/image3.png"/><Relationship Id="rId16"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jpeg"/><Relationship Id="rId9" Type="http://schemas.openxmlformats.org/officeDocument/2006/relationships/image" Target="../media/image68.png"/><Relationship Id="rId14" Type="http://schemas.openxmlformats.org/officeDocument/2006/relationships/image" Target="../media/image73.svg"/></Relationships>
</file>

<file path=ppt/slides/_rels/slide9.xml.rels><?xml version="1.0" encoding="UTF-8" standalone="yes" ?><Relationships xmlns="http://schemas.openxmlformats.org/package/2006/relationships"><Relationship Id="rId3" Target="../media/image79.svg" Type="http://schemas.openxmlformats.org/officeDocument/2006/relationships/image"/><Relationship Id="rId2" Target="../media/image78.png" Type="http://schemas.openxmlformats.org/officeDocument/2006/relationships/image"/><Relationship Id="rId1" Target="../slideLayouts/slideLayout7.xml" Type="http://schemas.openxmlformats.org/officeDocument/2006/relationships/slideLayout"/><Relationship Id="rId6" Target="../media/image82.svg" Type="http://schemas.openxmlformats.org/officeDocument/2006/relationships/image"/><Relationship Id="rId5" Target="../media/image81.png" Type="http://schemas.openxmlformats.org/officeDocument/2006/relationships/image"/><Relationship Id="rId4" Target="../media/image80.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35597" y="7606676"/>
            <a:ext cx="8670028" cy="1245331"/>
          </a:xfrm>
          <a:custGeom>
            <a:avLst/>
            <a:gdLst/>
            <a:ahLst/>
            <a:cxnLst/>
            <a:rect l="l" t="t" r="r" b="b"/>
            <a:pathLst>
              <a:path w="8670028" h="1245331">
                <a:moveTo>
                  <a:pt x="0" y="0"/>
                </a:moveTo>
                <a:lnTo>
                  <a:pt x="8670028" y="0"/>
                </a:lnTo>
                <a:lnTo>
                  <a:pt x="8670028" y="1245331"/>
                </a:lnTo>
                <a:lnTo>
                  <a:pt x="0" y="12453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alphaModFix amt="13000"/>
            </a:blip>
            <a:stretch>
              <a:fillRect t="-9333" b="-9333"/>
            </a:stretch>
          </a:blipFill>
        </p:spPr>
        <p:txBody>
          <a:bodyPr/>
          <a:lstStyle/>
          <a:p>
            <a:endParaRPr lang="en-US"/>
          </a:p>
        </p:txBody>
      </p:sp>
      <p:sp>
        <p:nvSpPr>
          <p:cNvPr id="9" name="Freeform 9"/>
          <p:cNvSpPr/>
          <p:nvPr/>
        </p:nvSpPr>
        <p:spPr>
          <a:xfrm>
            <a:off x="7761360" y="844855"/>
            <a:ext cx="3542664" cy="2776563"/>
          </a:xfrm>
          <a:custGeom>
            <a:avLst/>
            <a:gdLst/>
            <a:ahLst/>
            <a:cxnLst/>
            <a:rect l="l" t="t" r="r" b="b"/>
            <a:pathLst>
              <a:path w="3542664" h="2776563">
                <a:moveTo>
                  <a:pt x="0" y="0"/>
                </a:moveTo>
                <a:lnTo>
                  <a:pt x="3542664" y="0"/>
                </a:lnTo>
                <a:lnTo>
                  <a:pt x="3542664" y="2776563"/>
                </a:lnTo>
                <a:lnTo>
                  <a:pt x="0" y="2776563"/>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1304024" y="3738272"/>
            <a:ext cx="6200384" cy="4114800"/>
          </a:xfrm>
          <a:custGeom>
            <a:avLst/>
            <a:gdLst/>
            <a:ahLst/>
            <a:cxnLst/>
            <a:rect l="l" t="t" r="r" b="b"/>
            <a:pathLst>
              <a:path w="6200384" h="4114800">
                <a:moveTo>
                  <a:pt x="0" y="0"/>
                </a:moveTo>
                <a:lnTo>
                  <a:pt x="6200384" y="0"/>
                </a:lnTo>
                <a:lnTo>
                  <a:pt x="6200384" y="4114800"/>
                </a:lnTo>
                <a:lnTo>
                  <a:pt x="0" y="4114800"/>
                </a:lnTo>
                <a:lnTo>
                  <a:pt x="0" y="0"/>
                </a:lnTo>
                <a:close/>
              </a:path>
            </a:pathLst>
          </a:custGeom>
          <a:blipFill>
            <a:blip r:embed="rId11">
              <a:alphaModFix amt="35000"/>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rot="-5400000">
            <a:off x="1241366" y="1220346"/>
            <a:ext cx="3241145" cy="5723877"/>
          </a:xfrm>
          <a:custGeom>
            <a:avLst/>
            <a:gdLst/>
            <a:ahLst/>
            <a:cxnLst/>
            <a:rect l="l" t="t" r="r" b="b"/>
            <a:pathLst>
              <a:path w="3241145" h="5723877">
                <a:moveTo>
                  <a:pt x="0" y="0"/>
                </a:moveTo>
                <a:lnTo>
                  <a:pt x="3241145" y="0"/>
                </a:lnTo>
                <a:lnTo>
                  <a:pt x="3241145" y="5723877"/>
                </a:lnTo>
                <a:lnTo>
                  <a:pt x="0" y="5723877"/>
                </a:lnTo>
                <a:lnTo>
                  <a:pt x="0" y="0"/>
                </a:lnTo>
                <a:close/>
              </a:path>
            </a:pathLst>
          </a:custGeom>
          <a:blipFill>
            <a:blip r:embed="rId13">
              <a:alphaModFix amt="43000"/>
            </a:blip>
            <a:stretch>
              <a:fillRect/>
            </a:stretch>
          </a:blipFill>
        </p:spPr>
        <p:txBody>
          <a:bodyPr/>
          <a:lstStyle/>
          <a:p>
            <a:endParaRPr lang="en-US"/>
          </a:p>
        </p:txBody>
      </p:sp>
      <p:sp>
        <p:nvSpPr>
          <p:cNvPr id="12" name="Freeform 12"/>
          <p:cNvSpPr/>
          <p:nvPr/>
        </p:nvSpPr>
        <p:spPr>
          <a:xfrm>
            <a:off x="15200140" y="8229341"/>
            <a:ext cx="1805911" cy="1175484"/>
          </a:xfrm>
          <a:custGeom>
            <a:avLst/>
            <a:gdLst/>
            <a:ahLst/>
            <a:cxnLst/>
            <a:rect l="l" t="t" r="r" b="b"/>
            <a:pathLst>
              <a:path w="1805911" h="1175484">
                <a:moveTo>
                  <a:pt x="0" y="0"/>
                </a:moveTo>
                <a:lnTo>
                  <a:pt x="1805911" y="0"/>
                </a:lnTo>
                <a:lnTo>
                  <a:pt x="1805911" y="1175484"/>
                </a:lnTo>
                <a:lnTo>
                  <a:pt x="0" y="11754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15200140" y="4655552"/>
            <a:ext cx="2615434" cy="2951124"/>
          </a:xfrm>
          <a:custGeom>
            <a:avLst/>
            <a:gdLst/>
            <a:ahLst/>
            <a:cxnLst/>
            <a:rect l="l" t="t" r="r" b="b"/>
            <a:pathLst>
              <a:path w="2615434" h="2951124">
                <a:moveTo>
                  <a:pt x="0" y="0"/>
                </a:moveTo>
                <a:lnTo>
                  <a:pt x="2615434" y="0"/>
                </a:lnTo>
                <a:lnTo>
                  <a:pt x="2615434" y="2951124"/>
                </a:lnTo>
                <a:lnTo>
                  <a:pt x="0" y="295112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Rectangle: Rounded Corners 20">
            <a:extLst>
              <a:ext uri="{FF2B5EF4-FFF2-40B4-BE49-F238E27FC236}">
                <a16:creationId xmlns:a16="http://schemas.microsoft.com/office/drawing/2014/main" id="{00AA0B1D-44BD-2F0E-46D7-607787CA67B5}"/>
              </a:ext>
            </a:extLst>
          </p:cNvPr>
          <p:cNvSpPr/>
          <p:nvPr/>
        </p:nvSpPr>
        <p:spPr>
          <a:xfrm>
            <a:off x="11811000" y="8457737"/>
            <a:ext cx="6248400" cy="1745378"/>
          </a:xfrm>
          <a:prstGeom prst="roundRect">
            <a:avLst>
              <a:gd name="adj" fmla="val 22024"/>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4"/>
          <p:cNvGrpSpPr/>
          <p:nvPr/>
        </p:nvGrpSpPr>
        <p:grpSpPr>
          <a:xfrm>
            <a:off x="10060624" y="7606676"/>
            <a:ext cx="9891883" cy="2506525"/>
            <a:chOff x="0" y="0"/>
            <a:chExt cx="13189177" cy="3342033"/>
          </a:xfrm>
        </p:grpSpPr>
        <p:sp>
          <p:nvSpPr>
            <p:cNvPr id="15" name="TextBox 15"/>
            <p:cNvSpPr txBox="1"/>
            <p:nvPr/>
          </p:nvSpPr>
          <p:spPr>
            <a:xfrm>
              <a:off x="1163636" y="-114300"/>
              <a:ext cx="10861906" cy="1263466"/>
            </a:xfrm>
            <a:prstGeom prst="rect">
              <a:avLst/>
            </a:prstGeom>
          </p:spPr>
          <p:txBody>
            <a:bodyPr lIns="0" tIns="0" rIns="0" bIns="0" rtlCol="0" anchor="t">
              <a:spAutoFit/>
            </a:bodyPr>
            <a:lstStyle/>
            <a:p>
              <a:pPr algn="ctr">
                <a:lnSpc>
                  <a:spcPts val="7942"/>
                </a:lnSpc>
                <a:spcBef>
                  <a:spcPct val="0"/>
                </a:spcBef>
              </a:pPr>
              <a:r>
                <a:rPr lang="en-US" sz="5673" dirty="0">
                  <a:solidFill>
                    <a:srgbClr val="000000"/>
                  </a:solidFill>
                  <a:latin typeface="Berkshire Swash"/>
                </a:rPr>
                <a:t>Presentation By</a:t>
              </a:r>
            </a:p>
          </p:txBody>
        </p:sp>
        <p:sp>
          <p:nvSpPr>
            <p:cNvPr id="16" name="TextBox 16"/>
            <p:cNvSpPr txBox="1"/>
            <p:nvPr/>
          </p:nvSpPr>
          <p:spPr>
            <a:xfrm>
              <a:off x="0" y="1034866"/>
              <a:ext cx="13189177" cy="2307167"/>
            </a:xfrm>
            <a:prstGeom prst="rect">
              <a:avLst/>
            </a:prstGeom>
          </p:spPr>
          <p:txBody>
            <a:bodyPr lIns="0" tIns="0" rIns="0" bIns="0" rtlCol="0" anchor="t">
              <a:spAutoFit/>
            </a:bodyPr>
            <a:lstStyle/>
            <a:p>
              <a:pPr algn="ctr">
                <a:lnSpc>
                  <a:spcPts val="7000"/>
                </a:lnSpc>
              </a:pPr>
              <a:r>
                <a:rPr lang="en-US" sz="5000">
                  <a:solidFill>
                    <a:srgbClr val="FF5757"/>
                  </a:solidFill>
                  <a:latin typeface="Batangas"/>
                </a:rPr>
                <a:t>Jenish Khanal</a:t>
              </a:r>
            </a:p>
            <a:p>
              <a:pPr algn="ctr">
                <a:lnSpc>
                  <a:spcPts val="7000"/>
                </a:lnSpc>
                <a:spcBef>
                  <a:spcPct val="0"/>
                </a:spcBef>
              </a:pPr>
              <a:r>
                <a:rPr lang="en-US" sz="5000">
                  <a:solidFill>
                    <a:srgbClr val="FF5757"/>
                  </a:solidFill>
                  <a:latin typeface="Batangas"/>
                </a:rPr>
                <a:t>Anish Bishwokarma</a:t>
              </a:r>
            </a:p>
          </p:txBody>
        </p:sp>
      </p:grpSp>
      <p:grpSp>
        <p:nvGrpSpPr>
          <p:cNvPr id="17" name="Group 17"/>
          <p:cNvGrpSpPr/>
          <p:nvPr/>
        </p:nvGrpSpPr>
        <p:grpSpPr>
          <a:xfrm>
            <a:off x="1028700" y="4651461"/>
            <a:ext cx="11043643" cy="3824276"/>
            <a:chOff x="0" y="0"/>
            <a:chExt cx="14724857" cy="5099035"/>
          </a:xfrm>
        </p:grpSpPr>
        <p:sp>
          <p:nvSpPr>
            <p:cNvPr id="18" name="TextBox 18"/>
            <p:cNvSpPr txBox="1"/>
            <p:nvPr/>
          </p:nvSpPr>
          <p:spPr>
            <a:xfrm>
              <a:off x="0" y="-152400"/>
              <a:ext cx="6165251" cy="1676400"/>
            </a:xfrm>
            <a:prstGeom prst="rect">
              <a:avLst/>
            </a:prstGeom>
          </p:spPr>
          <p:txBody>
            <a:bodyPr lIns="0" tIns="0" rIns="0" bIns="0" rtlCol="0" anchor="t">
              <a:spAutoFit/>
            </a:bodyPr>
            <a:lstStyle/>
            <a:p>
              <a:pPr>
                <a:lnSpc>
                  <a:spcPts val="10500"/>
                </a:lnSpc>
                <a:spcBef>
                  <a:spcPct val="0"/>
                </a:spcBef>
              </a:pPr>
              <a:r>
                <a:rPr lang="en-US" sz="7500" dirty="0">
                  <a:solidFill>
                    <a:srgbClr val="FF914D"/>
                  </a:solidFill>
                  <a:latin typeface="Berkshire Swash"/>
                </a:rPr>
                <a:t>Use of</a:t>
              </a:r>
            </a:p>
          </p:txBody>
        </p:sp>
        <p:sp>
          <p:nvSpPr>
            <p:cNvPr id="19" name="TextBox 19"/>
            <p:cNvSpPr txBox="1"/>
            <p:nvPr/>
          </p:nvSpPr>
          <p:spPr>
            <a:xfrm>
              <a:off x="0" y="2690429"/>
              <a:ext cx="11343090" cy="2408606"/>
            </a:xfrm>
            <a:prstGeom prst="rect">
              <a:avLst/>
            </a:prstGeom>
          </p:spPr>
          <p:txBody>
            <a:bodyPr lIns="0" tIns="0" rIns="0" bIns="0" rtlCol="0" anchor="t">
              <a:spAutoFit/>
            </a:bodyPr>
            <a:lstStyle/>
            <a:p>
              <a:pPr>
                <a:lnSpc>
                  <a:spcPts val="15275"/>
                </a:lnSpc>
                <a:spcBef>
                  <a:spcPct val="0"/>
                </a:spcBef>
              </a:pPr>
              <a:r>
                <a:rPr lang="en-US" sz="10910">
                  <a:solidFill>
                    <a:srgbClr val="00BF63"/>
                  </a:solidFill>
                  <a:latin typeface="Eczar Bold"/>
                </a:rPr>
                <a:t>In Education</a:t>
              </a:r>
            </a:p>
          </p:txBody>
        </p:sp>
        <p:sp>
          <p:nvSpPr>
            <p:cNvPr id="20" name="TextBox 20"/>
            <p:cNvSpPr txBox="1"/>
            <p:nvPr/>
          </p:nvSpPr>
          <p:spPr>
            <a:xfrm>
              <a:off x="0" y="1512914"/>
              <a:ext cx="14724857" cy="1676400"/>
            </a:xfrm>
            <a:prstGeom prst="rect">
              <a:avLst/>
            </a:prstGeom>
          </p:spPr>
          <p:txBody>
            <a:bodyPr lIns="0" tIns="0" rIns="0" bIns="0" rtlCol="0" anchor="t">
              <a:spAutoFit/>
            </a:bodyPr>
            <a:lstStyle/>
            <a:p>
              <a:pPr>
                <a:lnSpc>
                  <a:spcPts val="10500"/>
                </a:lnSpc>
                <a:spcBef>
                  <a:spcPct val="0"/>
                </a:spcBef>
              </a:pPr>
              <a:r>
                <a:rPr lang="en-US" sz="7500" dirty="0">
                  <a:solidFill>
                    <a:srgbClr val="C1FF72"/>
                  </a:solidFill>
                  <a:latin typeface="Eczar Bold"/>
                </a:rPr>
                <a:t>Digital Media</a:t>
              </a:r>
            </a:p>
          </p:txBody>
        </p:sp>
      </p:grpSp>
      <p:sp>
        <p:nvSpPr>
          <p:cNvPr id="2" name="Freeform 2"/>
          <p:cNvSpPr/>
          <p:nvPr/>
        </p:nvSpPr>
        <p:spPr>
          <a:xfrm>
            <a:off x="15215619" y="-3720932"/>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80">
                                          <p:stCondLst>
                                            <p:cond delay="0"/>
                                          </p:stCondLst>
                                        </p:cTn>
                                        <p:tgtEl>
                                          <p:spTgt spid="17"/>
                                        </p:tgtEl>
                                      </p:cBhvr>
                                    </p:animEffect>
                                    <p:anim calcmode="lin" valueType="num">
                                      <p:cBhvr>
                                        <p:cTn id="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9" dur="26">
                                          <p:stCondLst>
                                            <p:cond delay="650"/>
                                          </p:stCondLst>
                                        </p:cTn>
                                        <p:tgtEl>
                                          <p:spTgt spid="17"/>
                                        </p:tgtEl>
                                      </p:cBhvr>
                                      <p:to x="100000" y="60000"/>
                                    </p:animScale>
                                    <p:animScale>
                                      <p:cBhvr>
                                        <p:cTn id="20" dur="166" decel="50000">
                                          <p:stCondLst>
                                            <p:cond delay="676"/>
                                          </p:stCondLst>
                                        </p:cTn>
                                        <p:tgtEl>
                                          <p:spTgt spid="17"/>
                                        </p:tgtEl>
                                      </p:cBhvr>
                                      <p:to x="100000" y="100000"/>
                                    </p:animScale>
                                    <p:animScale>
                                      <p:cBhvr>
                                        <p:cTn id="21" dur="26">
                                          <p:stCondLst>
                                            <p:cond delay="1312"/>
                                          </p:stCondLst>
                                        </p:cTn>
                                        <p:tgtEl>
                                          <p:spTgt spid="17"/>
                                        </p:tgtEl>
                                      </p:cBhvr>
                                      <p:to x="100000" y="80000"/>
                                    </p:animScale>
                                    <p:animScale>
                                      <p:cBhvr>
                                        <p:cTn id="22" dur="166" decel="50000">
                                          <p:stCondLst>
                                            <p:cond delay="1338"/>
                                          </p:stCondLst>
                                        </p:cTn>
                                        <p:tgtEl>
                                          <p:spTgt spid="17"/>
                                        </p:tgtEl>
                                      </p:cBhvr>
                                      <p:to x="100000" y="100000"/>
                                    </p:animScale>
                                    <p:animScale>
                                      <p:cBhvr>
                                        <p:cTn id="23" dur="26">
                                          <p:stCondLst>
                                            <p:cond delay="1642"/>
                                          </p:stCondLst>
                                        </p:cTn>
                                        <p:tgtEl>
                                          <p:spTgt spid="17"/>
                                        </p:tgtEl>
                                      </p:cBhvr>
                                      <p:to x="100000" y="90000"/>
                                    </p:animScale>
                                    <p:animScale>
                                      <p:cBhvr>
                                        <p:cTn id="24" dur="166" decel="50000">
                                          <p:stCondLst>
                                            <p:cond delay="1668"/>
                                          </p:stCondLst>
                                        </p:cTn>
                                        <p:tgtEl>
                                          <p:spTgt spid="17"/>
                                        </p:tgtEl>
                                      </p:cBhvr>
                                      <p:to x="100000" y="100000"/>
                                    </p:animScale>
                                    <p:animScale>
                                      <p:cBhvr>
                                        <p:cTn id="25" dur="26">
                                          <p:stCondLst>
                                            <p:cond delay="1808"/>
                                          </p:stCondLst>
                                        </p:cTn>
                                        <p:tgtEl>
                                          <p:spTgt spid="17"/>
                                        </p:tgtEl>
                                      </p:cBhvr>
                                      <p:to x="100000" y="95000"/>
                                    </p:animScale>
                                    <p:animScale>
                                      <p:cBhvr>
                                        <p:cTn id="26" dur="166" decel="50000">
                                          <p:stCondLst>
                                            <p:cond delay="1834"/>
                                          </p:stCondLst>
                                        </p:cTn>
                                        <p:tgtEl>
                                          <p:spTgt spid="17"/>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AutoShape 2"/>
          <p:cNvSpPr/>
          <p:nvPr/>
        </p:nvSpPr>
        <p:spPr>
          <a:xfrm>
            <a:off x="1028700" y="2066299"/>
            <a:ext cx="16230600" cy="169519"/>
          </a:xfrm>
          <a:prstGeom prst="rect">
            <a:avLst/>
          </a:prstGeom>
          <a:solidFill>
            <a:srgbClr val="FFFFFF"/>
          </a:solidFill>
        </p:spPr>
        <p:txBody>
          <a:bodyPr/>
          <a:lstStyle/>
          <a:p>
            <a:endParaRPr lang="en-US"/>
          </a:p>
        </p:txBody>
      </p:sp>
      <p:sp>
        <p:nvSpPr>
          <p:cNvPr id="3" name="Freeform 3"/>
          <p:cNvSpPr/>
          <p:nvPr/>
        </p:nvSpPr>
        <p:spPr>
          <a:xfrm>
            <a:off x="15744624" y="478173"/>
            <a:ext cx="1514676" cy="1588126"/>
          </a:xfrm>
          <a:custGeom>
            <a:avLst/>
            <a:gdLst/>
            <a:ahLst/>
            <a:cxnLst/>
            <a:rect l="l" t="t" r="r" b="b"/>
            <a:pathLst>
              <a:path w="1514676" h="1588126">
                <a:moveTo>
                  <a:pt x="0" y="0"/>
                </a:moveTo>
                <a:lnTo>
                  <a:pt x="1514676" y="0"/>
                </a:lnTo>
                <a:lnTo>
                  <a:pt x="1514676" y="1588126"/>
                </a:lnTo>
                <a:lnTo>
                  <a:pt x="0" y="158812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89176" y="79375"/>
            <a:ext cx="7416623" cy="1708151"/>
          </a:xfrm>
          <a:prstGeom prst="rect">
            <a:avLst/>
          </a:prstGeom>
        </p:spPr>
        <p:txBody>
          <a:bodyPr wrap="square" lIns="0" tIns="0" rIns="0" bIns="0" rtlCol="0" anchor="t">
            <a:spAutoFit/>
          </a:bodyPr>
          <a:lstStyle/>
          <a:p>
            <a:pPr algn="ctr">
              <a:lnSpc>
                <a:spcPts val="13999"/>
              </a:lnSpc>
              <a:spcBef>
                <a:spcPct val="0"/>
              </a:spcBef>
            </a:pPr>
            <a:r>
              <a:rPr lang="en-US" sz="9999" dirty="0">
                <a:solidFill>
                  <a:srgbClr val="F3C91D"/>
                </a:solidFill>
                <a:latin typeface="Berkshire Swash"/>
              </a:rPr>
              <a:t>Bibliography</a:t>
            </a:r>
          </a:p>
        </p:txBody>
      </p:sp>
      <p:sp>
        <p:nvSpPr>
          <p:cNvPr id="5" name="Freeform 5"/>
          <p:cNvSpPr/>
          <p:nvPr/>
        </p:nvSpPr>
        <p:spPr>
          <a:xfrm>
            <a:off x="-1902702" y="77852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767992" y="164001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654114" y="3929628"/>
            <a:ext cx="16979772" cy="2828467"/>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Amaranth" panose="020B0604020202020204" charset="0"/>
              </a:rPr>
              <a:t>"We've used various sources, including AI tools for image generation, Canva app images, AI sources like ChatGPT, and Bing, to create this presentation, and we'd like to thank them. Here's a shout-out to all the sources that helped us along the way:"</a:t>
            </a:r>
          </a:p>
        </p:txBody>
      </p:sp>
      <p:sp>
        <p:nvSpPr>
          <p:cNvPr id="8" name="AutoShape 8"/>
          <p:cNvSpPr/>
          <p:nvPr/>
        </p:nvSpPr>
        <p:spPr>
          <a:xfrm rot="-1753206">
            <a:off x="2852878" y="8554935"/>
            <a:ext cx="25783492" cy="9586163"/>
          </a:xfrm>
          <a:prstGeom prst="rect">
            <a:avLst/>
          </a:prstGeom>
          <a:solidFill>
            <a:srgbClr val="000000">
              <a:alpha val="6667"/>
            </a:srgbClr>
          </a:solidFill>
        </p:spPr>
        <p:txBody>
          <a:bodyPr/>
          <a:lstStyle/>
          <a:p>
            <a:endParaRPr lang="en-US"/>
          </a:p>
        </p:txBody>
      </p:sp>
      <p:sp>
        <p:nvSpPr>
          <p:cNvPr id="9" name="AutoShape 9"/>
          <p:cNvSpPr/>
          <p:nvPr/>
        </p:nvSpPr>
        <p:spPr>
          <a:xfrm rot="-1753206">
            <a:off x="12275921" y="6683807"/>
            <a:ext cx="6550258" cy="919445"/>
          </a:xfrm>
          <a:prstGeom prst="rect">
            <a:avLst/>
          </a:prstGeom>
          <a:solidFill>
            <a:srgbClr val="000000">
              <a:alpha val="6667"/>
            </a:srgbClr>
          </a:solidFill>
        </p:spPr>
        <p:txBody>
          <a:bodyPr/>
          <a:lstStyle/>
          <a:p>
            <a:endParaRPr lang="en-US"/>
          </a:p>
        </p:txBody>
      </p:sp>
      <p:sp>
        <p:nvSpPr>
          <p:cNvPr id="10" name="AutoShape 10"/>
          <p:cNvSpPr/>
          <p:nvPr/>
        </p:nvSpPr>
        <p:spPr>
          <a:xfrm rot="-1753206">
            <a:off x="6377368" y="10035585"/>
            <a:ext cx="6550258" cy="919445"/>
          </a:xfrm>
          <a:prstGeom prst="rect">
            <a:avLst/>
          </a:prstGeom>
          <a:solidFill>
            <a:srgbClr val="000000">
              <a:alpha val="6667"/>
            </a:srgbClr>
          </a:solidFill>
        </p:spPr>
        <p:txBody>
          <a:bodyPr/>
          <a:lstStyle/>
          <a:p>
            <a:endParaRPr lang="en-US"/>
          </a:p>
        </p:txBody>
      </p:sp>
      <p:sp>
        <p:nvSpPr>
          <p:cNvPr id="11" name="Oval 10">
            <a:extLst>
              <a:ext uri="{FF2B5EF4-FFF2-40B4-BE49-F238E27FC236}">
                <a16:creationId xmlns:a16="http://schemas.microsoft.com/office/drawing/2014/main" id="{D2917010-8753-EA19-487E-69F2918AC75F}"/>
              </a:ext>
            </a:extLst>
          </p:cNvPr>
          <p:cNvSpPr/>
          <p:nvPr/>
        </p:nvSpPr>
        <p:spPr>
          <a:xfrm>
            <a:off x="1295400" y="8495278"/>
            <a:ext cx="858122" cy="915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4BAF427-F0BB-4D50-03F5-D3F84F54ED2E}"/>
              </a:ext>
            </a:extLst>
          </p:cNvPr>
          <p:cNvSpPr/>
          <p:nvPr/>
        </p:nvSpPr>
        <p:spPr>
          <a:xfrm>
            <a:off x="2305922" y="8495278"/>
            <a:ext cx="858122" cy="915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C78222-8B4F-F76D-F731-9A5EC128847E}"/>
              </a:ext>
            </a:extLst>
          </p:cNvPr>
          <p:cNvSpPr/>
          <p:nvPr/>
        </p:nvSpPr>
        <p:spPr>
          <a:xfrm>
            <a:off x="3316444" y="8495278"/>
            <a:ext cx="858122" cy="9154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txBody>
          <a:bodyPr/>
          <a:lstStyle/>
          <a:p>
            <a:endParaRPr lang="en-US"/>
          </a:p>
        </p:txBody>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1028700" y="8302951"/>
            <a:ext cx="16230600" cy="169519"/>
          </a:xfrm>
          <a:prstGeom prst="rect">
            <a:avLst/>
          </a:prstGeom>
          <a:solidFill>
            <a:srgbClr val="FFFFFF"/>
          </a:solidFill>
        </p:spPr>
        <p:txBody>
          <a:bodyPr/>
          <a:lstStyle/>
          <a:p>
            <a:endParaRPr lang="en-US"/>
          </a:p>
        </p:txBody>
      </p:sp>
      <p:sp>
        <p:nvSpPr>
          <p:cNvPr id="8" name="AutoShape 8"/>
          <p:cNvSpPr/>
          <p:nvPr/>
        </p:nvSpPr>
        <p:spPr>
          <a:xfrm>
            <a:off x="1028700" y="1814529"/>
            <a:ext cx="16230600" cy="169519"/>
          </a:xfrm>
          <a:prstGeom prst="rect">
            <a:avLst/>
          </a:prstGeom>
          <a:solidFill>
            <a:srgbClr val="FFFFFF"/>
          </a:solidFill>
        </p:spPr>
        <p:txBody>
          <a:bodyPr/>
          <a:lstStyle/>
          <a:p>
            <a:endParaRPr lang="en-US"/>
          </a:p>
        </p:txBody>
      </p:sp>
      <p:grpSp>
        <p:nvGrpSpPr>
          <p:cNvPr id="9" name="Group 9"/>
          <p:cNvGrpSpPr>
            <a:grpSpLocks noChangeAspect="1"/>
          </p:cNvGrpSpPr>
          <p:nvPr/>
        </p:nvGrpSpPr>
        <p:grpSpPr>
          <a:xfrm>
            <a:off x="11092973" y="2498133"/>
            <a:ext cx="4064202" cy="5246370"/>
            <a:chOff x="0" y="0"/>
            <a:chExt cx="1934210" cy="2496820"/>
          </a:xfrm>
        </p:grpSpPr>
        <p:sp>
          <p:nvSpPr>
            <p:cNvPr id="10" name="Freeform 10"/>
            <p:cNvSpPr/>
            <p:nvPr/>
          </p:nvSpPr>
          <p:spPr>
            <a:xfrm>
              <a:off x="0" y="31750"/>
              <a:ext cx="1934210" cy="2346960"/>
            </a:xfrm>
            <a:custGeom>
              <a:avLst/>
              <a:gdLst/>
              <a:ahLst/>
              <a:cxnLst/>
              <a:rect l="l" t="t" r="r" b="b"/>
              <a:pathLst>
                <a:path w="1934210" h="2346960">
                  <a:moveTo>
                    <a:pt x="1934210" y="2346960"/>
                  </a:moveTo>
                  <a:lnTo>
                    <a:pt x="15240" y="2259330"/>
                  </a:lnTo>
                  <a:lnTo>
                    <a:pt x="0" y="74930"/>
                  </a:lnTo>
                  <a:lnTo>
                    <a:pt x="1934210" y="0"/>
                  </a:lnTo>
                  <a:close/>
                </a:path>
              </a:pathLst>
            </a:custGeom>
            <a:solidFill>
              <a:srgbClr val="000574"/>
            </a:solidFill>
          </p:spPr>
          <p:txBody>
            <a:bodyPr/>
            <a:lstStyle/>
            <a:p>
              <a:endParaRPr lang="en-US"/>
            </a:p>
          </p:txBody>
        </p:sp>
        <p:sp>
          <p:nvSpPr>
            <p:cNvPr id="11" name="Freeform 11"/>
            <p:cNvSpPr/>
            <p:nvPr/>
          </p:nvSpPr>
          <p:spPr>
            <a:xfrm>
              <a:off x="1789430" y="1270"/>
              <a:ext cx="125730" cy="2494280"/>
            </a:xfrm>
            <a:custGeom>
              <a:avLst/>
              <a:gdLst/>
              <a:ahLst/>
              <a:cxnLst/>
              <a:rect l="l" t="t" r="r" b="b"/>
              <a:pathLst>
                <a:path w="125730" h="2494280">
                  <a:moveTo>
                    <a:pt x="0" y="2494280"/>
                  </a:moveTo>
                  <a:lnTo>
                    <a:pt x="125730" y="2373630"/>
                  </a:lnTo>
                  <a:lnTo>
                    <a:pt x="125730" y="31750"/>
                  </a:lnTo>
                  <a:lnTo>
                    <a:pt x="0" y="0"/>
                  </a:lnTo>
                  <a:close/>
                </a:path>
              </a:pathLst>
            </a:custGeom>
            <a:solidFill>
              <a:srgbClr val="004AAD"/>
            </a:solidFill>
          </p:spPr>
          <p:txBody>
            <a:bodyPr/>
            <a:lstStyle/>
            <a:p>
              <a:endParaRPr lang="en-US"/>
            </a:p>
          </p:txBody>
        </p:sp>
        <p:sp>
          <p:nvSpPr>
            <p:cNvPr id="12" name="Freeform 12"/>
            <p:cNvSpPr/>
            <p:nvPr/>
          </p:nvSpPr>
          <p:spPr>
            <a:xfrm>
              <a:off x="0" y="0"/>
              <a:ext cx="1812290" cy="2496820"/>
            </a:xfrm>
            <a:custGeom>
              <a:avLst/>
              <a:gdLst/>
              <a:ahLst/>
              <a:cxnLst/>
              <a:rect l="l" t="t" r="r" b="b"/>
              <a:pathLst>
                <a:path w="1812290" h="2496820">
                  <a:moveTo>
                    <a:pt x="1812290" y="2496820"/>
                  </a:moveTo>
                  <a:lnTo>
                    <a:pt x="0" y="2404110"/>
                  </a:lnTo>
                  <a:lnTo>
                    <a:pt x="0" y="92710"/>
                  </a:lnTo>
                  <a:lnTo>
                    <a:pt x="1812290" y="0"/>
                  </a:lnTo>
                  <a:close/>
                </a:path>
              </a:pathLst>
            </a:custGeom>
            <a:solidFill>
              <a:srgbClr val="3B1265"/>
            </a:solidFill>
          </p:spPr>
          <p:txBody>
            <a:bodyPr/>
            <a:lstStyle/>
            <a:p>
              <a:endParaRPr lang="en-US"/>
            </a:p>
          </p:txBody>
        </p:sp>
        <p:sp>
          <p:nvSpPr>
            <p:cNvPr id="13" name="Freeform 13"/>
            <p:cNvSpPr/>
            <p:nvPr/>
          </p:nvSpPr>
          <p:spPr>
            <a:xfrm>
              <a:off x="31750" y="88900"/>
              <a:ext cx="31750" cy="2319020"/>
            </a:xfrm>
            <a:custGeom>
              <a:avLst/>
              <a:gdLst/>
              <a:ahLst/>
              <a:cxnLst/>
              <a:rect l="l" t="t" r="r" b="b"/>
              <a:pathLst>
                <a:path w="31750" h="2319020">
                  <a:moveTo>
                    <a:pt x="31750" y="2319020"/>
                  </a:moveTo>
                  <a:lnTo>
                    <a:pt x="0" y="2316480"/>
                  </a:lnTo>
                  <a:lnTo>
                    <a:pt x="0" y="2540"/>
                  </a:lnTo>
                  <a:lnTo>
                    <a:pt x="31750" y="0"/>
                  </a:lnTo>
                  <a:close/>
                </a:path>
              </a:pathLst>
            </a:custGeom>
            <a:solidFill>
              <a:srgbClr val="2379BE"/>
            </a:solidFill>
          </p:spPr>
          <p:txBody>
            <a:bodyPr/>
            <a:lstStyle/>
            <a:p>
              <a:endParaRPr lang="en-US"/>
            </a:p>
          </p:txBody>
        </p:sp>
        <p:sp>
          <p:nvSpPr>
            <p:cNvPr id="14" name="Freeform 14"/>
            <p:cNvSpPr/>
            <p:nvPr/>
          </p:nvSpPr>
          <p:spPr>
            <a:xfrm>
              <a:off x="114300" y="54610"/>
              <a:ext cx="1637030" cy="2387600"/>
            </a:xfrm>
            <a:custGeom>
              <a:avLst/>
              <a:gdLst/>
              <a:ahLst/>
              <a:cxnLst/>
              <a:rect l="l" t="t" r="r" b="b"/>
              <a:pathLst>
                <a:path w="1637030" h="2387600">
                  <a:moveTo>
                    <a:pt x="1637030" y="2387600"/>
                  </a:moveTo>
                  <a:lnTo>
                    <a:pt x="0" y="2307590"/>
                  </a:lnTo>
                  <a:lnTo>
                    <a:pt x="0" y="80010"/>
                  </a:lnTo>
                  <a:lnTo>
                    <a:pt x="1637030" y="0"/>
                  </a:lnTo>
                  <a:close/>
                </a:path>
              </a:pathLst>
            </a:custGeom>
            <a:blipFill>
              <a:blip r:embed="rId6"/>
              <a:stretch>
                <a:fillRect l="-22924" r="-22924"/>
              </a:stretch>
            </a:blipFill>
          </p:spPr>
          <p:txBody>
            <a:bodyPr/>
            <a:lstStyle/>
            <a:p>
              <a:endParaRPr lang="en-US"/>
            </a:p>
          </p:txBody>
        </p:sp>
      </p:grpSp>
      <p:sp>
        <p:nvSpPr>
          <p:cNvPr id="15" name="TextBox 15"/>
          <p:cNvSpPr txBox="1"/>
          <p:nvPr/>
        </p:nvSpPr>
        <p:spPr>
          <a:xfrm>
            <a:off x="1028700" y="2936283"/>
            <a:ext cx="7727311" cy="3909611"/>
          </a:xfrm>
          <a:prstGeom prst="rect">
            <a:avLst/>
          </a:prstGeom>
        </p:spPr>
        <p:txBody>
          <a:bodyPr lIns="0" tIns="0" rIns="0" bIns="0" rtlCol="0" anchor="t">
            <a:spAutoFit/>
          </a:bodyPr>
          <a:lstStyle/>
          <a:p>
            <a:pPr>
              <a:lnSpc>
                <a:spcPts val="14898"/>
              </a:lnSpc>
            </a:pPr>
            <a:r>
              <a:rPr lang="en-US" sz="16194" spc="-955">
                <a:solidFill>
                  <a:srgbClr val="FFFFFF"/>
                </a:solidFill>
                <a:latin typeface="Rakkas"/>
              </a:rPr>
              <a:t>THANK YOU</a:t>
            </a:r>
          </a:p>
        </p:txBody>
      </p:sp>
      <p:sp>
        <p:nvSpPr>
          <p:cNvPr id="16" name="AutoShape 16"/>
          <p:cNvSpPr/>
          <p:nvPr/>
        </p:nvSpPr>
        <p:spPr>
          <a:xfrm rot="-1753206">
            <a:off x="-15389874" y="-5182295"/>
            <a:ext cx="25783492" cy="9586163"/>
          </a:xfrm>
          <a:prstGeom prst="rect">
            <a:avLst/>
          </a:prstGeom>
          <a:solidFill>
            <a:srgbClr val="000000">
              <a:alpha val="6667"/>
            </a:srgbClr>
          </a:solid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222" b="-9222"/>
            </a:stretch>
          </a:blipFill>
        </p:spPr>
        <p:txBody>
          <a:bodyPr/>
          <a:lstStyle/>
          <a:p>
            <a:endParaRPr lang="en-US"/>
          </a:p>
        </p:txBody>
      </p:sp>
      <p:sp>
        <p:nvSpPr>
          <p:cNvPr id="3" name="Freeform 3"/>
          <p:cNvSpPr/>
          <p:nvPr/>
        </p:nvSpPr>
        <p:spPr>
          <a:xfrm>
            <a:off x="0" y="-456735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a:off x="2836627" y="9496425"/>
            <a:ext cx="9254648"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AutoShape 5"/>
          <p:cNvSpPr/>
          <p:nvPr/>
        </p:nvSpPr>
        <p:spPr>
          <a:xfrm rot="3993">
            <a:off x="5990293" y="992981"/>
            <a:ext cx="12297695" cy="0"/>
          </a:xfrm>
          <a:prstGeom prst="line">
            <a:avLst/>
          </a:prstGeom>
          <a:ln w="28575" cap="flat">
            <a:solidFill>
              <a:srgbClr val="F3C91D"/>
            </a:solidFill>
            <a:prstDash val="solid"/>
            <a:headEnd type="none" w="sm" len="sm"/>
            <a:tailEnd type="none" w="sm" len="sm"/>
          </a:ln>
        </p:spPr>
        <p:txBody>
          <a:bodyPr/>
          <a:lstStyle/>
          <a:p>
            <a:endParaRPr lang="en-US"/>
          </a:p>
        </p:txBody>
      </p:sp>
      <p:sp>
        <p:nvSpPr>
          <p:cNvPr id="6" name="TextBox 6"/>
          <p:cNvSpPr txBox="1"/>
          <p:nvPr/>
        </p:nvSpPr>
        <p:spPr>
          <a:xfrm>
            <a:off x="1028700" y="1497336"/>
            <a:ext cx="13291208" cy="857250"/>
          </a:xfrm>
          <a:prstGeom prst="rect">
            <a:avLst/>
          </a:prstGeom>
        </p:spPr>
        <p:txBody>
          <a:bodyPr lIns="0" tIns="0" rIns="0" bIns="0" rtlCol="0" anchor="t">
            <a:spAutoFit/>
          </a:bodyPr>
          <a:lstStyle/>
          <a:p>
            <a:pPr algn="just">
              <a:lnSpc>
                <a:spcPts val="6600"/>
              </a:lnSpc>
            </a:pPr>
            <a:r>
              <a:rPr lang="en-US" sz="6000" dirty="0">
                <a:solidFill>
                  <a:srgbClr val="545454"/>
                </a:solidFill>
                <a:latin typeface="Montserrat Ultra-Bold"/>
              </a:rPr>
              <a:t>Table Of Content</a:t>
            </a:r>
          </a:p>
        </p:txBody>
      </p:sp>
      <p:grpSp>
        <p:nvGrpSpPr>
          <p:cNvPr id="7" name="Group 7"/>
          <p:cNvGrpSpPr>
            <a:grpSpLocks noChangeAspect="1"/>
          </p:cNvGrpSpPr>
          <p:nvPr/>
        </p:nvGrpSpPr>
        <p:grpSpPr>
          <a:xfrm>
            <a:off x="14266428" y="-3363560"/>
            <a:ext cx="5776195" cy="6669971"/>
            <a:chOff x="0" y="0"/>
            <a:chExt cx="5499100" cy="6350000"/>
          </a:xfrm>
        </p:grpSpPr>
        <p:sp>
          <p:nvSpPr>
            <p:cNvPr id="8" name="Freeform 8"/>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F39200"/>
            </a:solidFill>
            <a:ln w="12700">
              <a:solidFill>
                <a:srgbClr val="000000"/>
              </a:solidFill>
            </a:ln>
          </p:spPr>
          <p:txBody>
            <a:bodyPr/>
            <a:lstStyle/>
            <a:p>
              <a:endParaRPr lang="en-US"/>
            </a:p>
          </p:txBody>
        </p:sp>
      </p:grpSp>
      <p:grpSp>
        <p:nvGrpSpPr>
          <p:cNvPr id="9" name="Group 9"/>
          <p:cNvGrpSpPr>
            <a:grpSpLocks noChangeAspect="1"/>
          </p:cNvGrpSpPr>
          <p:nvPr/>
        </p:nvGrpSpPr>
        <p:grpSpPr>
          <a:xfrm>
            <a:off x="-2888097" y="-4985281"/>
            <a:ext cx="5776195" cy="6669971"/>
            <a:chOff x="0" y="0"/>
            <a:chExt cx="5499100" cy="6350000"/>
          </a:xfrm>
        </p:grpSpPr>
        <p:sp>
          <p:nvSpPr>
            <p:cNvPr id="10" name="Freeform 10"/>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F3C91D"/>
            </a:solidFill>
            <a:ln w="12700">
              <a:solidFill>
                <a:srgbClr val="000000"/>
              </a:solidFill>
            </a:ln>
          </p:spPr>
          <p:txBody>
            <a:bodyPr/>
            <a:lstStyle/>
            <a:p>
              <a:endParaRPr lang="en-US"/>
            </a:p>
          </p:txBody>
        </p:sp>
      </p:grpSp>
      <p:sp>
        <p:nvSpPr>
          <p:cNvPr id="11" name="Freeform 11"/>
          <p:cNvSpPr/>
          <p:nvPr/>
        </p:nvSpPr>
        <p:spPr>
          <a:xfrm flipH="1">
            <a:off x="0" y="1897386"/>
            <a:ext cx="8670028" cy="1245331"/>
          </a:xfrm>
          <a:custGeom>
            <a:avLst/>
            <a:gdLst/>
            <a:ahLst/>
            <a:cxnLst/>
            <a:rect l="l" t="t" r="r" b="b"/>
            <a:pathLst>
              <a:path w="8670028" h="1245331">
                <a:moveTo>
                  <a:pt x="8670028" y="0"/>
                </a:moveTo>
                <a:lnTo>
                  <a:pt x="0" y="0"/>
                </a:lnTo>
                <a:lnTo>
                  <a:pt x="0" y="1245332"/>
                </a:lnTo>
                <a:lnTo>
                  <a:pt x="8670028" y="1245332"/>
                </a:lnTo>
                <a:lnTo>
                  <a:pt x="8670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5380094" y="914"/>
            <a:ext cx="2478202" cy="2519138"/>
          </a:xfrm>
          <a:custGeom>
            <a:avLst/>
            <a:gdLst/>
            <a:ahLst/>
            <a:cxnLst/>
            <a:rect l="l" t="t" r="r" b="b"/>
            <a:pathLst>
              <a:path w="2478202" h="2519138">
                <a:moveTo>
                  <a:pt x="0" y="0"/>
                </a:moveTo>
                <a:lnTo>
                  <a:pt x="2478202" y="0"/>
                </a:lnTo>
                <a:lnTo>
                  <a:pt x="2478202" y="2519138"/>
                </a:lnTo>
                <a:lnTo>
                  <a:pt x="0" y="25191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028700" y="7578332"/>
            <a:ext cx="13021179"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Bibliography</a:t>
            </a:r>
          </a:p>
        </p:txBody>
      </p:sp>
      <p:sp>
        <p:nvSpPr>
          <p:cNvPr id="14" name="TextBox 14"/>
          <p:cNvSpPr txBox="1"/>
          <p:nvPr/>
        </p:nvSpPr>
        <p:spPr>
          <a:xfrm>
            <a:off x="1028700" y="3230210"/>
            <a:ext cx="11303723"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What is Digital Media and Why It Matters?</a:t>
            </a:r>
          </a:p>
        </p:txBody>
      </p:sp>
      <p:sp>
        <p:nvSpPr>
          <p:cNvPr id="15" name="TextBox 15"/>
          <p:cNvSpPr txBox="1"/>
          <p:nvPr/>
        </p:nvSpPr>
        <p:spPr>
          <a:xfrm>
            <a:off x="1028700" y="4098532"/>
            <a:ext cx="12020922"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Benefits of Digital Media in Education</a:t>
            </a:r>
          </a:p>
        </p:txBody>
      </p:sp>
      <p:sp>
        <p:nvSpPr>
          <p:cNvPr id="16" name="TextBox 16"/>
          <p:cNvSpPr txBox="1"/>
          <p:nvPr/>
        </p:nvSpPr>
        <p:spPr>
          <a:xfrm>
            <a:off x="1028700" y="4968482"/>
            <a:ext cx="12020922"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Challenges of Digital Media in Education</a:t>
            </a:r>
          </a:p>
        </p:txBody>
      </p:sp>
      <p:sp>
        <p:nvSpPr>
          <p:cNvPr id="17" name="TextBox 17"/>
          <p:cNvSpPr txBox="1"/>
          <p:nvPr/>
        </p:nvSpPr>
        <p:spPr>
          <a:xfrm>
            <a:off x="1028700" y="5838432"/>
            <a:ext cx="12020922"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 Solutions and Recommendations </a:t>
            </a:r>
          </a:p>
        </p:txBody>
      </p:sp>
      <p:sp>
        <p:nvSpPr>
          <p:cNvPr id="18" name="TextBox 18"/>
          <p:cNvSpPr txBox="1"/>
          <p:nvPr/>
        </p:nvSpPr>
        <p:spPr>
          <a:xfrm>
            <a:off x="1028700" y="6708382"/>
            <a:ext cx="12020922"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Different Forms of Digital Media in Education</a:t>
            </a:r>
          </a:p>
        </p:txBody>
      </p:sp>
      <p:sp>
        <p:nvSpPr>
          <p:cNvPr id="19" name="TextBox 19"/>
          <p:cNvSpPr txBox="1"/>
          <p:nvPr/>
        </p:nvSpPr>
        <p:spPr>
          <a:xfrm>
            <a:off x="1028700" y="8281819"/>
            <a:ext cx="13021179" cy="679450"/>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BD59"/>
                </a:solidFill>
                <a:latin typeface="Eczar Semi-Bold"/>
              </a:rPr>
              <a:t>Acknowledgement</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29000"/>
            </a:blip>
            <a:stretch>
              <a:fillRect t="-38888" b="-38888"/>
            </a:stretch>
          </a:blipFill>
        </p:spPr>
        <p:txBody>
          <a:bodyPr/>
          <a:lstStyle/>
          <a:p>
            <a:endParaRPr lang="en-US"/>
          </a:p>
        </p:txBody>
      </p:sp>
      <p:grpSp>
        <p:nvGrpSpPr>
          <p:cNvPr id="4" name="Group 4"/>
          <p:cNvGrpSpPr>
            <a:grpSpLocks noChangeAspect="1"/>
          </p:cNvGrpSpPr>
          <p:nvPr/>
        </p:nvGrpSpPr>
        <p:grpSpPr>
          <a:xfrm>
            <a:off x="12315135" y="5047819"/>
            <a:ext cx="4210498" cy="4210481"/>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6" name="Freeform 6"/>
          <p:cNvSpPr/>
          <p:nvPr/>
        </p:nvSpPr>
        <p:spPr>
          <a:xfrm rot="-1415066">
            <a:off x="12881420" y="5081728"/>
            <a:ext cx="3306599" cy="4142663"/>
          </a:xfrm>
          <a:custGeom>
            <a:avLst/>
            <a:gdLst/>
            <a:ahLst/>
            <a:cxnLst/>
            <a:rect l="l" t="t" r="r" b="b"/>
            <a:pathLst>
              <a:path w="3306599" h="4142663">
                <a:moveTo>
                  <a:pt x="0" y="0"/>
                </a:moveTo>
                <a:lnTo>
                  <a:pt x="3306598" y="0"/>
                </a:lnTo>
                <a:lnTo>
                  <a:pt x="3306598" y="4142663"/>
                </a:lnTo>
                <a:lnTo>
                  <a:pt x="0" y="41426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5010637" y="5408145"/>
            <a:ext cx="3029991" cy="4625940"/>
          </a:xfrm>
          <a:custGeom>
            <a:avLst/>
            <a:gdLst/>
            <a:ahLst/>
            <a:cxnLst/>
            <a:rect l="l" t="t" r="r" b="b"/>
            <a:pathLst>
              <a:path w="3029991" h="4625940">
                <a:moveTo>
                  <a:pt x="0" y="0"/>
                </a:moveTo>
                <a:lnTo>
                  <a:pt x="3029991" y="0"/>
                </a:lnTo>
                <a:lnTo>
                  <a:pt x="3029991" y="4625940"/>
                </a:lnTo>
                <a:lnTo>
                  <a:pt x="0" y="4625940"/>
                </a:lnTo>
                <a:lnTo>
                  <a:pt x="0" y="0"/>
                </a:lnTo>
                <a:close/>
              </a:path>
            </a:pathLst>
          </a:custGeom>
          <a:blipFill>
            <a:blip r:embed="rId8"/>
            <a:stretch>
              <a:fillRect/>
            </a:stretch>
          </a:blipFill>
        </p:spPr>
        <p:txBody>
          <a:bodyPr/>
          <a:lstStyle/>
          <a:p>
            <a:endParaRPr lang="en-US"/>
          </a:p>
        </p:txBody>
      </p:sp>
      <p:sp>
        <p:nvSpPr>
          <p:cNvPr id="8" name="Freeform 8"/>
          <p:cNvSpPr/>
          <p:nvPr/>
        </p:nvSpPr>
        <p:spPr>
          <a:xfrm>
            <a:off x="2977325" y="1905669"/>
            <a:ext cx="3297791" cy="3237831"/>
          </a:xfrm>
          <a:custGeom>
            <a:avLst/>
            <a:gdLst/>
            <a:ahLst/>
            <a:cxnLst/>
            <a:rect l="l" t="t" r="r" b="b"/>
            <a:pathLst>
              <a:path w="3297791" h="3237831">
                <a:moveTo>
                  <a:pt x="0" y="0"/>
                </a:moveTo>
                <a:lnTo>
                  <a:pt x="3297791" y="0"/>
                </a:lnTo>
                <a:lnTo>
                  <a:pt x="3297791" y="3237831"/>
                </a:lnTo>
                <a:lnTo>
                  <a:pt x="0" y="32378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Rectangle: Rounded Corners 13">
            <a:extLst>
              <a:ext uri="{FF2B5EF4-FFF2-40B4-BE49-F238E27FC236}">
                <a16:creationId xmlns:a16="http://schemas.microsoft.com/office/drawing/2014/main" id="{36FE29F3-720C-B4AE-2286-74F1E30252B4}"/>
              </a:ext>
            </a:extLst>
          </p:cNvPr>
          <p:cNvSpPr/>
          <p:nvPr/>
        </p:nvSpPr>
        <p:spPr>
          <a:xfrm>
            <a:off x="800003" y="5703443"/>
            <a:ext cx="11037745" cy="4009418"/>
          </a:xfrm>
          <a:prstGeom prst="roundRect">
            <a:avLst/>
          </a:prstGeom>
          <a:solidFill>
            <a:schemeClr val="accent5">
              <a:lumMod val="75000"/>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TextBox 9"/>
          <p:cNvSpPr txBox="1"/>
          <p:nvPr/>
        </p:nvSpPr>
        <p:spPr>
          <a:xfrm>
            <a:off x="1156960" y="5841515"/>
            <a:ext cx="10236312" cy="3692525"/>
          </a:xfrm>
          <a:prstGeom prst="rect">
            <a:avLst/>
          </a:prstGeom>
        </p:spPr>
        <p:txBody>
          <a:bodyPr lIns="0" tIns="0" rIns="0" bIns="0" rtlCol="0" anchor="t">
            <a:spAutoFit/>
          </a:bodyPr>
          <a:lstStyle/>
          <a:p>
            <a:pPr algn="just">
              <a:lnSpc>
                <a:spcPts val="4900"/>
              </a:lnSpc>
              <a:spcBef>
                <a:spcPct val="0"/>
              </a:spcBef>
            </a:pPr>
            <a:r>
              <a:rPr lang="en-US" sz="3500" dirty="0">
                <a:solidFill>
                  <a:srgbClr val="D9D9D9"/>
                </a:solidFill>
                <a:latin typeface="Eczar Semi-Bold"/>
              </a:rPr>
              <a:t>We use digital media every day for information, entertainment, and communication. It is made and used by electronic devices like smartphones, laptops, or TVs. It helps us learn, communicate, and engage with the world. Let’s see what digital media is and why it matters.</a:t>
            </a:r>
          </a:p>
        </p:txBody>
      </p:sp>
      <p:sp>
        <p:nvSpPr>
          <p:cNvPr id="10" name="TextBox 10"/>
          <p:cNvSpPr txBox="1"/>
          <p:nvPr/>
        </p:nvSpPr>
        <p:spPr>
          <a:xfrm>
            <a:off x="1028700" y="222373"/>
            <a:ext cx="15009916" cy="1038225"/>
          </a:xfrm>
          <a:prstGeom prst="rect">
            <a:avLst/>
          </a:prstGeom>
        </p:spPr>
        <p:txBody>
          <a:bodyPr lIns="0" tIns="0" rIns="0" bIns="0" rtlCol="0" anchor="t">
            <a:spAutoFit/>
          </a:bodyPr>
          <a:lstStyle/>
          <a:p>
            <a:pPr>
              <a:lnSpc>
                <a:spcPts val="8400"/>
              </a:lnSpc>
              <a:spcBef>
                <a:spcPct val="0"/>
              </a:spcBef>
            </a:pPr>
            <a:r>
              <a:rPr lang="en-US" sz="6000" dirty="0">
                <a:solidFill>
                  <a:srgbClr val="F89A00"/>
                </a:solidFill>
                <a:latin typeface="Berkshire Swash"/>
              </a:rPr>
              <a:t>What is Digital Media and Why It Matters?</a:t>
            </a:r>
          </a:p>
        </p:txBody>
      </p:sp>
      <p:sp>
        <p:nvSpPr>
          <p:cNvPr id="13" name="Rectangle: Rounded Corners 12">
            <a:extLst>
              <a:ext uri="{FF2B5EF4-FFF2-40B4-BE49-F238E27FC236}">
                <a16:creationId xmlns:a16="http://schemas.microsoft.com/office/drawing/2014/main" id="{800E159B-2205-3533-AEB6-574C5895EEF9}"/>
              </a:ext>
            </a:extLst>
          </p:cNvPr>
          <p:cNvSpPr/>
          <p:nvPr/>
        </p:nvSpPr>
        <p:spPr>
          <a:xfrm>
            <a:off x="6761921" y="2039192"/>
            <a:ext cx="11106428" cy="2739872"/>
          </a:xfrm>
          <a:prstGeom prst="roundRect">
            <a:avLst/>
          </a:prstGeom>
          <a:solidFill>
            <a:srgbClr val="00000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TextBox 11"/>
          <p:cNvSpPr txBox="1"/>
          <p:nvPr/>
        </p:nvSpPr>
        <p:spPr>
          <a:xfrm>
            <a:off x="7196979" y="2138983"/>
            <a:ext cx="10236312" cy="2454275"/>
          </a:xfrm>
          <a:prstGeom prst="rect">
            <a:avLst/>
          </a:prstGeom>
        </p:spPr>
        <p:txBody>
          <a:bodyPr lIns="0" tIns="0" rIns="0" bIns="0" rtlCol="0" anchor="t">
            <a:spAutoFit/>
          </a:bodyPr>
          <a:lstStyle/>
          <a:p>
            <a:pPr algn="just">
              <a:lnSpc>
                <a:spcPts val="4900"/>
              </a:lnSpc>
              <a:spcBef>
                <a:spcPct val="0"/>
              </a:spcBef>
            </a:pPr>
            <a:r>
              <a:rPr lang="en-US" sz="3500" dirty="0">
                <a:solidFill>
                  <a:srgbClr val="FF1616"/>
                </a:solidFill>
                <a:latin typeface="Eczar Bold"/>
              </a:rPr>
              <a:t>Digital media </a:t>
            </a:r>
            <a:r>
              <a:rPr lang="en-US" sz="3500" dirty="0">
                <a:solidFill>
                  <a:srgbClr val="D9D9D9"/>
                </a:solidFill>
                <a:latin typeface="Eczar Semi-Bold"/>
              </a:rPr>
              <a:t>is a wonderful way to express, share, and enjoy content, using electronic devices that can create, display, or play videos, images, text, or audio.</a:t>
            </a:r>
          </a:p>
        </p:txBody>
      </p:sp>
      <p:sp>
        <p:nvSpPr>
          <p:cNvPr id="12" name="AutoShape 12"/>
          <p:cNvSpPr/>
          <p:nvPr/>
        </p:nvSpPr>
        <p:spPr>
          <a:xfrm flipV="1">
            <a:off x="1380073" y="1260598"/>
            <a:ext cx="13154646" cy="1905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21999"/>
            </a:blip>
            <a:stretch>
              <a:fillRect t="-9222" b="-9222"/>
            </a:stretch>
          </a:blipFill>
        </p:spPr>
        <p:txBody>
          <a:bodyPr/>
          <a:lstStyle/>
          <a:p>
            <a:endParaRPr lang="en-US"/>
          </a:p>
        </p:txBody>
      </p:sp>
      <p:sp>
        <p:nvSpPr>
          <p:cNvPr id="4" name="Freeform 4"/>
          <p:cNvSpPr/>
          <p:nvPr/>
        </p:nvSpPr>
        <p:spPr>
          <a:xfrm>
            <a:off x="10309432" y="803398"/>
            <a:ext cx="8979060" cy="8126049"/>
          </a:xfrm>
          <a:custGeom>
            <a:avLst/>
            <a:gdLst/>
            <a:ahLst/>
            <a:cxnLst/>
            <a:rect l="l" t="t" r="r" b="b"/>
            <a:pathLst>
              <a:path w="8979060" h="8126049">
                <a:moveTo>
                  <a:pt x="0" y="0"/>
                </a:moveTo>
                <a:lnTo>
                  <a:pt x="8979060" y="0"/>
                </a:lnTo>
                <a:lnTo>
                  <a:pt x="8979060" y="8126049"/>
                </a:lnTo>
                <a:lnTo>
                  <a:pt x="0" y="8126049"/>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96217" y="3348819"/>
            <a:ext cx="1963702" cy="1466419"/>
          </a:xfrm>
          <a:custGeom>
            <a:avLst/>
            <a:gdLst/>
            <a:ahLst/>
            <a:cxnLst/>
            <a:rect l="l" t="t" r="r" b="b"/>
            <a:pathLst>
              <a:path w="1963702" h="1466419">
                <a:moveTo>
                  <a:pt x="0" y="0"/>
                </a:moveTo>
                <a:lnTo>
                  <a:pt x="1963702" y="0"/>
                </a:lnTo>
                <a:lnTo>
                  <a:pt x="1963702" y="1466420"/>
                </a:lnTo>
                <a:lnTo>
                  <a:pt x="0" y="14664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214677" y="8320074"/>
            <a:ext cx="3073323" cy="1966926"/>
          </a:xfrm>
          <a:custGeom>
            <a:avLst/>
            <a:gdLst/>
            <a:ahLst/>
            <a:cxnLst/>
            <a:rect l="l" t="t" r="r" b="b"/>
            <a:pathLst>
              <a:path w="3073323" h="1966926">
                <a:moveTo>
                  <a:pt x="0" y="0"/>
                </a:moveTo>
                <a:lnTo>
                  <a:pt x="3073323" y="0"/>
                </a:lnTo>
                <a:lnTo>
                  <a:pt x="3073323" y="1966926"/>
                </a:lnTo>
                <a:lnTo>
                  <a:pt x="0" y="1966926"/>
                </a:lnTo>
                <a:lnTo>
                  <a:pt x="0" y="0"/>
                </a:lnTo>
                <a:close/>
              </a:path>
            </a:pathLst>
          </a:custGeom>
          <a:blipFill>
            <a:blip r:embed="rId9">
              <a:alphaModFix amt="43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820963" y="6675675"/>
            <a:ext cx="1684403" cy="1644398"/>
          </a:xfrm>
          <a:custGeom>
            <a:avLst/>
            <a:gdLst/>
            <a:ahLst/>
            <a:cxnLst/>
            <a:rect l="l" t="t" r="r" b="b"/>
            <a:pathLst>
              <a:path w="1684403" h="1644398">
                <a:moveTo>
                  <a:pt x="0" y="0"/>
                </a:moveTo>
                <a:lnTo>
                  <a:pt x="1684402" y="0"/>
                </a:lnTo>
                <a:lnTo>
                  <a:pt x="1684402" y="1644399"/>
                </a:lnTo>
                <a:lnTo>
                  <a:pt x="0" y="16443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4623841" y="4652462"/>
            <a:ext cx="1681493" cy="1906847"/>
          </a:xfrm>
          <a:custGeom>
            <a:avLst/>
            <a:gdLst/>
            <a:ahLst/>
            <a:cxnLst/>
            <a:rect l="l" t="t" r="r" b="b"/>
            <a:pathLst>
              <a:path w="1681493" h="1906847">
                <a:moveTo>
                  <a:pt x="0" y="0"/>
                </a:moveTo>
                <a:lnTo>
                  <a:pt x="1681493" y="0"/>
                </a:lnTo>
                <a:lnTo>
                  <a:pt x="1681493" y="1906848"/>
                </a:lnTo>
                <a:lnTo>
                  <a:pt x="0" y="190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8" name="Rectangle: Rounded Corners 17">
            <a:extLst>
              <a:ext uri="{FF2B5EF4-FFF2-40B4-BE49-F238E27FC236}">
                <a16:creationId xmlns:a16="http://schemas.microsoft.com/office/drawing/2014/main" id="{D185B890-E228-E19B-D3E3-8893F9381877}"/>
              </a:ext>
            </a:extLst>
          </p:cNvPr>
          <p:cNvSpPr/>
          <p:nvPr/>
        </p:nvSpPr>
        <p:spPr>
          <a:xfrm>
            <a:off x="211688" y="4907637"/>
            <a:ext cx="14394700" cy="1565542"/>
          </a:xfrm>
          <a:prstGeom prst="roundRect">
            <a:avLst>
              <a:gd name="adj" fmla="val 50000"/>
            </a:avLst>
          </a:prstGeom>
          <a:solidFill>
            <a:srgbClr val="00B05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TextBox 9"/>
          <p:cNvSpPr txBox="1"/>
          <p:nvPr/>
        </p:nvSpPr>
        <p:spPr>
          <a:xfrm>
            <a:off x="157032" y="4926605"/>
            <a:ext cx="15057645" cy="207962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89A00"/>
                </a:solidFill>
                <a:latin typeface="Berkshire Swash"/>
              </a:rPr>
              <a:t>Collaboration</a:t>
            </a:r>
            <a:r>
              <a:rPr lang="en-US" sz="3999" dirty="0">
                <a:solidFill>
                  <a:srgbClr val="000000"/>
                </a:solidFill>
                <a:latin typeface="Berkshire Swash"/>
              </a:rPr>
              <a:t>: Better communication and teamwork among learners and educators.</a:t>
            </a:r>
          </a:p>
          <a:p>
            <a:pPr>
              <a:lnSpc>
                <a:spcPts val="5599"/>
              </a:lnSpc>
              <a:spcBef>
                <a:spcPct val="0"/>
              </a:spcBef>
            </a:pPr>
            <a:endParaRPr lang="en-US" sz="3999" dirty="0">
              <a:solidFill>
                <a:srgbClr val="000000"/>
              </a:solidFill>
              <a:latin typeface="Berkshire Swash"/>
            </a:endParaRPr>
          </a:p>
        </p:txBody>
      </p:sp>
      <p:sp>
        <p:nvSpPr>
          <p:cNvPr id="10" name="Freeform 10"/>
          <p:cNvSpPr/>
          <p:nvPr/>
        </p:nvSpPr>
        <p:spPr>
          <a:xfrm>
            <a:off x="447604" y="1028700"/>
            <a:ext cx="13385877" cy="608449"/>
          </a:xfrm>
          <a:custGeom>
            <a:avLst/>
            <a:gdLst/>
            <a:ahLst/>
            <a:cxnLst/>
            <a:rect l="l" t="t" r="r" b="b"/>
            <a:pathLst>
              <a:path w="13385877" h="608449">
                <a:moveTo>
                  <a:pt x="0" y="0"/>
                </a:moveTo>
                <a:lnTo>
                  <a:pt x="13385877" y="0"/>
                </a:lnTo>
                <a:lnTo>
                  <a:pt x="13385877" y="608449"/>
                </a:lnTo>
                <a:lnTo>
                  <a:pt x="0" y="6084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Rectangle: Rounded Corners 15">
            <a:extLst>
              <a:ext uri="{FF2B5EF4-FFF2-40B4-BE49-F238E27FC236}">
                <a16:creationId xmlns:a16="http://schemas.microsoft.com/office/drawing/2014/main" id="{55A6C572-21A2-5CE0-3688-678E23C49B88}"/>
              </a:ext>
            </a:extLst>
          </p:cNvPr>
          <p:cNvSpPr/>
          <p:nvPr/>
        </p:nvSpPr>
        <p:spPr>
          <a:xfrm>
            <a:off x="447604" y="2184531"/>
            <a:ext cx="15009917" cy="1157603"/>
          </a:xfrm>
          <a:prstGeom prst="roundRect">
            <a:avLst>
              <a:gd name="adj" fmla="val 50000"/>
            </a:avLst>
          </a:prstGeom>
          <a:solidFill>
            <a:srgbClr val="FFC00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TextBox 11"/>
          <p:cNvSpPr txBox="1"/>
          <p:nvPr/>
        </p:nvSpPr>
        <p:spPr>
          <a:xfrm>
            <a:off x="157032" y="2395179"/>
            <a:ext cx="15527839" cy="137477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004AAD"/>
                </a:solidFill>
                <a:latin typeface="Berkshire Swash"/>
              </a:rPr>
              <a:t>Access</a:t>
            </a:r>
            <a:r>
              <a:rPr lang="en-US" sz="3999" dirty="0">
                <a:solidFill>
                  <a:srgbClr val="000000"/>
                </a:solidFill>
                <a:latin typeface="Berkshire Swash"/>
              </a:rPr>
              <a:t>: More information and resources for learning and research.</a:t>
            </a:r>
          </a:p>
          <a:p>
            <a:pPr>
              <a:lnSpc>
                <a:spcPts val="5599"/>
              </a:lnSpc>
              <a:spcBef>
                <a:spcPct val="0"/>
              </a:spcBef>
            </a:pPr>
            <a:endParaRPr lang="en-US" sz="3999" dirty="0">
              <a:solidFill>
                <a:srgbClr val="000000"/>
              </a:solidFill>
              <a:latin typeface="Berkshire Swash"/>
            </a:endParaRPr>
          </a:p>
        </p:txBody>
      </p:sp>
      <p:sp>
        <p:nvSpPr>
          <p:cNvPr id="17" name="Rectangle: Rounded Corners 16">
            <a:extLst>
              <a:ext uri="{FF2B5EF4-FFF2-40B4-BE49-F238E27FC236}">
                <a16:creationId xmlns:a16="http://schemas.microsoft.com/office/drawing/2014/main" id="{D0E5EFC1-A5CC-769C-9373-A756F4835A04}"/>
              </a:ext>
            </a:extLst>
          </p:cNvPr>
          <p:cNvSpPr/>
          <p:nvPr/>
        </p:nvSpPr>
        <p:spPr>
          <a:xfrm>
            <a:off x="3580396" y="3683299"/>
            <a:ext cx="13945911" cy="972913"/>
          </a:xfrm>
          <a:prstGeom prst="roundRect">
            <a:avLst>
              <a:gd name="adj" fmla="val 50000"/>
            </a:avLst>
          </a:prstGeom>
          <a:solidFill>
            <a:schemeClr val="accent2">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TextBox 12"/>
          <p:cNvSpPr txBox="1"/>
          <p:nvPr/>
        </p:nvSpPr>
        <p:spPr>
          <a:xfrm>
            <a:off x="3290233" y="3773595"/>
            <a:ext cx="14105760" cy="137477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3B1265"/>
                </a:solidFill>
                <a:latin typeface="Berkshire Swash"/>
              </a:rPr>
              <a:t>Interactivity</a:t>
            </a:r>
            <a:r>
              <a:rPr lang="en-US" sz="3999" dirty="0">
                <a:solidFill>
                  <a:srgbClr val="000000"/>
                </a:solidFill>
                <a:latin typeface="Berkshire Swash"/>
              </a:rPr>
              <a:t>: Customized and engaging learning experiences.</a:t>
            </a:r>
          </a:p>
          <a:p>
            <a:pPr>
              <a:lnSpc>
                <a:spcPts val="5599"/>
              </a:lnSpc>
              <a:spcBef>
                <a:spcPct val="0"/>
              </a:spcBef>
            </a:pPr>
            <a:endParaRPr lang="en-US" sz="3999" dirty="0">
              <a:solidFill>
                <a:srgbClr val="000000"/>
              </a:solidFill>
              <a:latin typeface="Berkshire Swash"/>
            </a:endParaRPr>
          </a:p>
        </p:txBody>
      </p:sp>
      <p:sp>
        <p:nvSpPr>
          <p:cNvPr id="13" name="TextBox 13"/>
          <p:cNvSpPr txBox="1"/>
          <p:nvPr/>
        </p:nvSpPr>
        <p:spPr>
          <a:xfrm>
            <a:off x="1028700" y="222373"/>
            <a:ext cx="15009916" cy="1038225"/>
          </a:xfrm>
          <a:prstGeom prst="rect">
            <a:avLst/>
          </a:prstGeom>
        </p:spPr>
        <p:txBody>
          <a:bodyPr lIns="0" tIns="0" rIns="0" bIns="0" rtlCol="0" anchor="t">
            <a:spAutoFit/>
          </a:bodyPr>
          <a:lstStyle/>
          <a:p>
            <a:pPr>
              <a:lnSpc>
                <a:spcPts val="8400"/>
              </a:lnSpc>
              <a:spcBef>
                <a:spcPct val="0"/>
              </a:spcBef>
            </a:pPr>
            <a:r>
              <a:rPr lang="en-US" sz="6000" dirty="0">
                <a:solidFill>
                  <a:srgbClr val="F89A00"/>
                </a:solidFill>
                <a:latin typeface="Berkshire Swash"/>
              </a:rPr>
              <a:t>Benefits of Digital Media in Education</a:t>
            </a:r>
          </a:p>
        </p:txBody>
      </p:sp>
      <p:sp>
        <p:nvSpPr>
          <p:cNvPr id="19" name="Rectangle: Rounded Corners 18">
            <a:extLst>
              <a:ext uri="{FF2B5EF4-FFF2-40B4-BE49-F238E27FC236}">
                <a16:creationId xmlns:a16="http://schemas.microsoft.com/office/drawing/2014/main" id="{205D81BA-3772-8C67-7509-5BFCF378E8A6}"/>
              </a:ext>
            </a:extLst>
          </p:cNvPr>
          <p:cNvSpPr/>
          <p:nvPr/>
        </p:nvSpPr>
        <p:spPr>
          <a:xfrm>
            <a:off x="4505364" y="6764290"/>
            <a:ext cx="13469731" cy="1565542"/>
          </a:xfrm>
          <a:prstGeom prst="roundRect">
            <a:avLst>
              <a:gd name="adj" fmla="val 50000"/>
            </a:avLst>
          </a:prstGeom>
          <a:solidFill>
            <a:schemeClr val="accent6">
              <a:lumMod val="75000"/>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4"/>
          <p:cNvSpPr txBox="1"/>
          <p:nvPr/>
        </p:nvSpPr>
        <p:spPr>
          <a:xfrm>
            <a:off x="4505365" y="6849822"/>
            <a:ext cx="13373243" cy="2104807"/>
          </a:xfrm>
          <a:prstGeom prst="rect">
            <a:avLst/>
          </a:prstGeom>
        </p:spPr>
        <p:txBody>
          <a:bodyPr wrap="square" lIns="0" tIns="0" rIns="0" bIns="0" rtlCol="0" anchor="t">
            <a:spAutoFit/>
          </a:bodyPr>
          <a:lstStyle/>
          <a:p>
            <a:pPr marL="863599" lvl="1" indent="-431800">
              <a:lnSpc>
                <a:spcPts val="5599"/>
              </a:lnSpc>
              <a:buFont typeface="Arial"/>
              <a:buChar char="•"/>
            </a:pPr>
            <a:r>
              <a:rPr lang="en-US" sz="3999" dirty="0">
                <a:solidFill>
                  <a:srgbClr val="D9D9D9"/>
                </a:solidFill>
                <a:latin typeface="Berkshire Swash"/>
              </a:rPr>
              <a:t>Digital literacy</a:t>
            </a:r>
            <a:r>
              <a:rPr lang="en-US" sz="3999" dirty="0">
                <a:solidFill>
                  <a:srgbClr val="000000"/>
                </a:solidFill>
                <a:latin typeface="Berkshire Swash"/>
              </a:rPr>
              <a:t>: Essential skills and competencies for the 21st century.</a:t>
            </a:r>
          </a:p>
          <a:p>
            <a:pPr>
              <a:lnSpc>
                <a:spcPts val="5599"/>
              </a:lnSpc>
              <a:spcBef>
                <a:spcPct val="0"/>
              </a:spcBef>
            </a:pPr>
            <a:endParaRPr lang="en-US" sz="3999" dirty="0">
              <a:solidFill>
                <a:srgbClr val="000000"/>
              </a:solidFill>
              <a:latin typeface="Berkshire Swash"/>
            </a:endParaRPr>
          </a:p>
        </p:txBody>
      </p:sp>
      <p:sp>
        <p:nvSpPr>
          <p:cNvPr id="20" name="Rectangle: Rounded Corners 19">
            <a:extLst>
              <a:ext uri="{FF2B5EF4-FFF2-40B4-BE49-F238E27FC236}">
                <a16:creationId xmlns:a16="http://schemas.microsoft.com/office/drawing/2014/main" id="{EE4C35D6-3E49-47CB-6FAC-550369851116}"/>
              </a:ext>
            </a:extLst>
          </p:cNvPr>
          <p:cNvSpPr/>
          <p:nvPr/>
        </p:nvSpPr>
        <p:spPr>
          <a:xfrm>
            <a:off x="176706" y="8517007"/>
            <a:ext cx="13657559" cy="972913"/>
          </a:xfrm>
          <a:prstGeom prst="roundRect">
            <a:avLst>
              <a:gd name="adj" fmla="val 50000"/>
            </a:avLst>
          </a:prstGeom>
          <a:solidFill>
            <a:schemeClr val="tx1">
              <a:lumMod val="50000"/>
              <a:lumOff val="50000"/>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5"/>
          <p:cNvSpPr txBox="1"/>
          <p:nvPr/>
        </p:nvSpPr>
        <p:spPr>
          <a:xfrm>
            <a:off x="157032" y="8586774"/>
            <a:ext cx="15960100" cy="137477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C00000"/>
                </a:solidFill>
                <a:latin typeface="Berkshire Swash"/>
              </a:rPr>
              <a:t>Innovation</a:t>
            </a:r>
            <a:r>
              <a:rPr lang="en-US" sz="3999" dirty="0">
                <a:solidFill>
                  <a:srgbClr val="000000"/>
                </a:solidFill>
                <a:latin typeface="Berkshire Swash"/>
              </a:rPr>
              <a:t>: More creativity and originality in education.</a:t>
            </a:r>
          </a:p>
          <a:p>
            <a:pPr>
              <a:lnSpc>
                <a:spcPts val="5599"/>
              </a:lnSpc>
              <a:spcBef>
                <a:spcPct val="0"/>
              </a:spcBef>
            </a:pPr>
            <a:endParaRPr lang="en-US" sz="3999" dirty="0">
              <a:solidFill>
                <a:srgbClr val="000000"/>
              </a:solidFill>
              <a:latin typeface="Berkshire Swash"/>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80">
                                          <p:stCondLst>
                                            <p:cond delay="0"/>
                                          </p:stCondLst>
                                        </p:cTn>
                                        <p:tgtEl>
                                          <p:spTgt spid="14"/>
                                        </p:tgtEl>
                                      </p:cBhvr>
                                    </p:animEffect>
                                    <p:anim calcmode="lin" valueType="num">
                                      <p:cBhvr>
                                        <p:cTn id="3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5" dur="26">
                                          <p:stCondLst>
                                            <p:cond delay="650"/>
                                          </p:stCondLst>
                                        </p:cTn>
                                        <p:tgtEl>
                                          <p:spTgt spid="14"/>
                                        </p:tgtEl>
                                      </p:cBhvr>
                                      <p:to x="100000" y="60000"/>
                                    </p:animScale>
                                    <p:animScale>
                                      <p:cBhvr>
                                        <p:cTn id="36" dur="166" decel="50000">
                                          <p:stCondLst>
                                            <p:cond delay="676"/>
                                          </p:stCondLst>
                                        </p:cTn>
                                        <p:tgtEl>
                                          <p:spTgt spid="14"/>
                                        </p:tgtEl>
                                      </p:cBhvr>
                                      <p:to x="100000" y="100000"/>
                                    </p:animScale>
                                    <p:animScale>
                                      <p:cBhvr>
                                        <p:cTn id="37" dur="26">
                                          <p:stCondLst>
                                            <p:cond delay="1312"/>
                                          </p:stCondLst>
                                        </p:cTn>
                                        <p:tgtEl>
                                          <p:spTgt spid="14"/>
                                        </p:tgtEl>
                                      </p:cBhvr>
                                      <p:to x="100000" y="80000"/>
                                    </p:animScale>
                                    <p:animScale>
                                      <p:cBhvr>
                                        <p:cTn id="38" dur="166" decel="50000">
                                          <p:stCondLst>
                                            <p:cond delay="1338"/>
                                          </p:stCondLst>
                                        </p:cTn>
                                        <p:tgtEl>
                                          <p:spTgt spid="14"/>
                                        </p:tgtEl>
                                      </p:cBhvr>
                                      <p:to x="100000" y="100000"/>
                                    </p:animScale>
                                    <p:animScale>
                                      <p:cBhvr>
                                        <p:cTn id="39" dur="26">
                                          <p:stCondLst>
                                            <p:cond delay="1642"/>
                                          </p:stCondLst>
                                        </p:cTn>
                                        <p:tgtEl>
                                          <p:spTgt spid="14"/>
                                        </p:tgtEl>
                                      </p:cBhvr>
                                      <p:to x="100000" y="90000"/>
                                    </p:animScale>
                                    <p:animScale>
                                      <p:cBhvr>
                                        <p:cTn id="40" dur="166" decel="50000">
                                          <p:stCondLst>
                                            <p:cond delay="1668"/>
                                          </p:stCondLst>
                                        </p:cTn>
                                        <p:tgtEl>
                                          <p:spTgt spid="14"/>
                                        </p:tgtEl>
                                      </p:cBhvr>
                                      <p:to x="100000" y="100000"/>
                                    </p:animScale>
                                    <p:animScale>
                                      <p:cBhvr>
                                        <p:cTn id="41" dur="26">
                                          <p:stCondLst>
                                            <p:cond delay="1808"/>
                                          </p:stCondLst>
                                        </p:cTn>
                                        <p:tgtEl>
                                          <p:spTgt spid="14"/>
                                        </p:tgtEl>
                                      </p:cBhvr>
                                      <p:to x="100000" y="95000"/>
                                    </p:animScale>
                                    <p:animScale>
                                      <p:cBhvr>
                                        <p:cTn id="42" dur="166" decel="50000">
                                          <p:stCondLst>
                                            <p:cond delay="1834"/>
                                          </p:stCondLst>
                                        </p:cTn>
                                        <p:tgtEl>
                                          <p:spTgt spid="14"/>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12000"/>
            </a:blip>
            <a:stretch>
              <a:fillRect t="-9222" b="-9222"/>
            </a:stretch>
          </a:blipFill>
        </p:spPr>
        <p:txBody>
          <a:bodyPr/>
          <a:lstStyle/>
          <a:p>
            <a:endParaRPr lang="en-US"/>
          </a:p>
        </p:txBody>
      </p:sp>
      <p:sp>
        <p:nvSpPr>
          <p:cNvPr id="4" name="Freeform 4"/>
          <p:cNvSpPr/>
          <p:nvPr/>
        </p:nvSpPr>
        <p:spPr>
          <a:xfrm rot="68538">
            <a:off x="9031213" y="1080474"/>
            <a:ext cx="8979060" cy="8126049"/>
          </a:xfrm>
          <a:custGeom>
            <a:avLst/>
            <a:gdLst/>
            <a:ahLst/>
            <a:cxnLst/>
            <a:rect l="l" t="t" r="r" b="b"/>
            <a:pathLst>
              <a:path w="8979060" h="8126049">
                <a:moveTo>
                  <a:pt x="0" y="0"/>
                </a:moveTo>
                <a:lnTo>
                  <a:pt x="8979060" y="0"/>
                </a:lnTo>
                <a:lnTo>
                  <a:pt x="8979060" y="8126049"/>
                </a:lnTo>
                <a:lnTo>
                  <a:pt x="0" y="8126049"/>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Rectangle: Rounded Corners 19">
            <a:extLst>
              <a:ext uri="{FF2B5EF4-FFF2-40B4-BE49-F238E27FC236}">
                <a16:creationId xmlns:a16="http://schemas.microsoft.com/office/drawing/2014/main" id="{B90FBF0F-5E74-3991-0FA1-7C704F0F531D}"/>
              </a:ext>
            </a:extLst>
          </p:cNvPr>
          <p:cNvSpPr/>
          <p:nvPr/>
        </p:nvSpPr>
        <p:spPr>
          <a:xfrm>
            <a:off x="10511148" y="1874463"/>
            <a:ext cx="7282737" cy="3489325"/>
          </a:xfrm>
          <a:prstGeom prst="roundRect">
            <a:avLst/>
          </a:prstGeom>
          <a:solidFill>
            <a:schemeClr val="accent2">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TextBox 6"/>
          <p:cNvSpPr txBox="1"/>
          <p:nvPr/>
        </p:nvSpPr>
        <p:spPr>
          <a:xfrm>
            <a:off x="10166828" y="2058530"/>
            <a:ext cx="7413627" cy="3489325"/>
          </a:xfrm>
          <a:prstGeom prst="rect">
            <a:avLst/>
          </a:prstGeom>
        </p:spPr>
        <p:txBody>
          <a:bodyPr lIns="0" tIns="0" rIns="0" bIns="0" rtlCol="0" anchor="t">
            <a:spAutoFit/>
          </a:bodyPr>
          <a:lstStyle/>
          <a:p>
            <a:pPr marL="863599" lvl="1" indent="-431800" algn="just">
              <a:lnSpc>
                <a:spcPts val="5599"/>
              </a:lnSpc>
              <a:buFont typeface="Arial"/>
              <a:buChar char="•"/>
            </a:pPr>
            <a:r>
              <a:rPr lang="en-US" sz="3999" dirty="0">
                <a:solidFill>
                  <a:srgbClr val="000574"/>
                </a:solidFill>
                <a:latin typeface="Berkshire Swash"/>
              </a:rPr>
              <a:t>Ethical and legal issues</a:t>
            </a:r>
            <a:r>
              <a:rPr lang="en-US" sz="3999" dirty="0">
                <a:solidFill>
                  <a:srgbClr val="000000"/>
                </a:solidFill>
                <a:latin typeface="Berkshire Swash"/>
              </a:rPr>
              <a:t>: Privacy, security, intellectual property, and quality concerns of digital media.</a:t>
            </a:r>
          </a:p>
          <a:p>
            <a:pPr algn="just">
              <a:lnSpc>
                <a:spcPts val="5599"/>
              </a:lnSpc>
              <a:spcBef>
                <a:spcPct val="0"/>
              </a:spcBef>
            </a:pPr>
            <a:endParaRPr lang="en-US" sz="3999" dirty="0">
              <a:solidFill>
                <a:srgbClr val="000000"/>
              </a:solidFill>
              <a:latin typeface="Berkshire Swash"/>
            </a:endParaRPr>
          </a:p>
        </p:txBody>
      </p:sp>
      <p:sp>
        <p:nvSpPr>
          <p:cNvPr id="19" name="Rectangle: Rounded Corners 18">
            <a:extLst>
              <a:ext uri="{FF2B5EF4-FFF2-40B4-BE49-F238E27FC236}">
                <a16:creationId xmlns:a16="http://schemas.microsoft.com/office/drawing/2014/main" id="{7CC90B14-9E0B-9F22-980B-050D66B6671E}"/>
              </a:ext>
            </a:extLst>
          </p:cNvPr>
          <p:cNvSpPr/>
          <p:nvPr/>
        </p:nvSpPr>
        <p:spPr>
          <a:xfrm>
            <a:off x="10497484" y="6322616"/>
            <a:ext cx="7282737" cy="3489325"/>
          </a:xfrm>
          <a:prstGeom prst="roundRect">
            <a:avLst/>
          </a:prstGeom>
          <a:solidFill>
            <a:srgbClr val="00B0F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ectangle: Rounded Corners 24">
            <a:extLst>
              <a:ext uri="{FF2B5EF4-FFF2-40B4-BE49-F238E27FC236}">
                <a16:creationId xmlns:a16="http://schemas.microsoft.com/office/drawing/2014/main" id="{C9AA8AC7-EC4C-232F-7A47-9073EEA71A51}"/>
              </a:ext>
            </a:extLst>
          </p:cNvPr>
          <p:cNvSpPr/>
          <p:nvPr/>
        </p:nvSpPr>
        <p:spPr>
          <a:xfrm>
            <a:off x="6774154" y="5601612"/>
            <a:ext cx="4340340" cy="613846"/>
          </a:xfrm>
          <a:prstGeom prst="roundRect">
            <a:avLst>
              <a:gd name="adj"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p:cNvSpPr txBox="1"/>
          <p:nvPr/>
        </p:nvSpPr>
        <p:spPr>
          <a:xfrm>
            <a:off x="10166828" y="6797675"/>
            <a:ext cx="7413627" cy="2784475"/>
          </a:xfrm>
          <a:prstGeom prst="rect">
            <a:avLst/>
          </a:prstGeom>
        </p:spPr>
        <p:txBody>
          <a:bodyPr lIns="0" tIns="0" rIns="0" bIns="0" rtlCol="0" anchor="t">
            <a:spAutoFit/>
          </a:bodyPr>
          <a:lstStyle/>
          <a:p>
            <a:pPr marL="863599" lvl="1" indent="-431800" algn="just">
              <a:lnSpc>
                <a:spcPts val="5599"/>
              </a:lnSpc>
              <a:buFont typeface="Arial"/>
              <a:buChar char="•"/>
            </a:pPr>
            <a:r>
              <a:rPr lang="en-US" sz="3999" dirty="0">
                <a:solidFill>
                  <a:srgbClr val="004401"/>
                </a:solidFill>
                <a:latin typeface="Berkshire Swash"/>
              </a:rPr>
              <a:t>Pedagogical changes</a:t>
            </a:r>
            <a:r>
              <a:rPr lang="en-US" sz="3999" dirty="0">
                <a:solidFill>
                  <a:srgbClr val="000000"/>
                </a:solidFill>
                <a:latin typeface="Berkshire Swash"/>
              </a:rPr>
              <a:t>: New roles and responsibilities for learners and educators.</a:t>
            </a:r>
          </a:p>
          <a:p>
            <a:pPr algn="just">
              <a:lnSpc>
                <a:spcPts val="5599"/>
              </a:lnSpc>
              <a:spcBef>
                <a:spcPct val="0"/>
              </a:spcBef>
            </a:pPr>
            <a:endParaRPr lang="en-US" sz="3999" dirty="0">
              <a:solidFill>
                <a:srgbClr val="000000"/>
              </a:solidFill>
              <a:latin typeface="Berkshire Swash"/>
            </a:endParaRPr>
          </a:p>
        </p:txBody>
      </p:sp>
      <p:sp>
        <p:nvSpPr>
          <p:cNvPr id="8" name="TextBox 8"/>
          <p:cNvSpPr txBox="1"/>
          <p:nvPr/>
        </p:nvSpPr>
        <p:spPr>
          <a:xfrm>
            <a:off x="7181419" y="5443080"/>
            <a:ext cx="3539375" cy="879537"/>
          </a:xfrm>
          <a:prstGeom prst="rect">
            <a:avLst/>
          </a:prstGeom>
        </p:spPr>
        <p:txBody>
          <a:bodyPr lIns="0" tIns="0" rIns="0" bIns="0" rtlCol="0" anchor="t">
            <a:spAutoFit/>
          </a:bodyPr>
          <a:lstStyle/>
          <a:p>
            <a:pPr algn="ctr">
              <a:lnSpc>
                <a:spcPts val="7192"/>
              </a:lnSpc>
              <a:spcBef>
                <a:spcPct val="0"/>
              </a:spcBef>
            </a:pPr>
            <a:r>
              <a:rPr lang="en-US" sz="5137" dirty="0">
                <a:solidFill>
                  <a:srgbClr val="FFFFFF"/>
                </a:solidFill>
                <a:latin typeface="Maragsa"/>
              </a:rPr>
              <a:t>CHALLENGES</a:t>
            </a:r>
          </a:p>
        </p:txBody>
      </p:sp>
      <p:sp>
        <p:nvSpPr>
          <p:cNvPr id="12" name="Freeform 12"/>
          <p:cNvSpPr/>
          <p:nvPr/>
        </p:nvSpPr>
        <p:spPr>
          <a:xfrm>
            <a:off x="7935150" y="7894284"/>
            <a:ext cx="2031912" cy="2369576"/>
          </a:xfrm>
          <a:custGeom>
            <a:avLst/>
            <a:gdLst/>
            <a:ahLst/>
            <a:cxnLst/>
            <a:rect l="l" t="t" r="r" b="b"/>
            <a:pathLst>
              <a:path w="2031912" h="2369576">
                <a:moveTo>
                  <a:pt x="0" y="0"/>
                </a:moveTo>
                <a:lnTo>
                  <a:pt x="2031912" y="0"/>
                </a:lnTo>
                <a:lnTo>
                  <a:pt x="2031912" y="2369576"/>
                </a:lnTo>
                <a:lnTo>
                  <a:pt x="0" y="2369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Rectangle: Rounded Corners 16">
            <a:extLst>
              <a:ext uri="{FF2B5EF4-FFF2-40B4-BE49-F238E27FC236}">
                <a16:creationId xmlns:a16="http://schemas.microsoft.com/office/drawing/2014/main" id="{4B164FFB-3DD4-0796-29A3-C0DFB6A7FD88}"/>
              </a:ext>
            </a:extLst>
          </p:cNvPr>
          <p:cNvSpPr/>
          <p:nvPr/>
        </p:nvSpPr>
        <p:spPr>
          <a:xfrm>
            <a:off x="584937" y="1857410"/>
            <a:ext cx="6512135" cy="3489325"/>
          </a:xfrm>
          <a:prstGeom prst="roundRect">
            <a:avLst/>
          </a:prstGeom>
          <a:solidFill>
            <a:srgbClr val="FFC00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Box 13"/>
          <p:cNvSpPr txBox="1"/>
          <p:nvPr/>
        </p:nvSpPr>
        <p:spPr>
          <a:xfrm>
            <a:off x="514350" y="2058530"/>
            <a:ext cx="6152719" cy="3489325"/>
          </a:xfrm>
          <a:prstGeom prst="rect">
            <a:avLst/>
          </a:prstGeom>
        </p:spPr>
        <p:txBody>
          <a:bodyPr lIns="0" tIns="0" rIns="0" bIns="0" rtlCol="0" anchor="t">
            <a:spAutoFit/>
          </a:bodyPr>
          <a:lstStyle/>
          <a:p>
            <a:pPr marL="863599" lvl="1" indent="-431800" algn="just">
              <a:lnSpc>
                <a:spcPts val="5599"/>
              </a:lnSpc>
              <a:buFont typeface="Arial"/>
              <a:buChar char="•"/>
            </a:pPr>
            <a:r>
              <a:rPr lang="en-US" sz="3999" dirty="0">
                <a:solidFill>
                  <a:srgbClr val="3B1265"/>
                </a:solidFill>
                <a:latin typeface="Berkshire Swash"/>
              </a:rPr>
              <a:t>Digital divides</a:t>
            </a:r>
            <a:r>
              <a:rPr lang="en-US" sz="3999" dirty="0">
                <a:solidFill>
                  <a:srgbClr val="000000"/>
                </a:solidFill>
                <a:latin typeface="Berkshire Swash"/>
              </a:rPr>
              <a:t>: Unequal access, skills, and resources among learners and educators.</a:t>
            </a:r>
          </a:p>
          <a:p>
            <a:pPr algn="just">
              <a:lnSpc>
                <a:spcPts val="5599"/>
              </a:lnSpc>
              <a:spcBef>
                <a:spcPct val="0"/>
              </a:spcBef>
            </a:pPr>
            <a:endParaRPr lang="en-US" sz="3999" dirty="0">
              <a:solidFill>
                <a:srgbClr val="000000"/>
              </a:solidFill>
              <a:latin typeface="Berkshire Swash"/>
            </a:endParaRPr>
          </a:p>
        </p:txBody>
      </p:sp>
      <p:sp>
        <p:nvSpPr>
          <p:cNvPr id="14" name="TextBox 14"/>
          <p:cNvSpPr txBox="1"/>
          <p:nvPr/>
        </p:nvSpPr>
        <p:spPr>
          <a:xfrm>
            <a:off x="1028700" y="222373"/>
            <a:ext cx="15009916" cy="1038225"/>
          </a:xfrm>
          <a:prstGeom prst="rect">
            <a:avLst/>
          </a:prstGeom>
        </p:spPr>
        <p:txBody>
          <a:bodyPr lIns="0" tIns="0" rIns="0" bIns="0" rtlCol="0" anchor="t">
            <a:spAutoFit/>
          </a:bodyPr>
          <a:lstStyle/>
          <a:p>
            <a:pPr>
              <a:lnSpc>
                <a:spcPts val="8400"/>
              </a:lnSpc>
              <a:spcBef>
                <a:spcPct val="0"/>
              </a:spcBef>
            </a:pPr>
            <a:r>
              <a:rPr lang="en-US" sz="6000" dirty="0">
                <a:solidFill>
                  <a:srgbClr val="F89A00"/>
                </a:solidFill>
                <a:latin typeface="Berkshire Swash"/>
              </a:rPr>
              <a:t>Challenges of digital media in education</a:t>
            </a:r>
          </a:p>
        </p:txBody>
      </p:sp>
      <p:sp>
        <p:nvSpPr>
          <p:cNvPr id="18" name="Rectangle: Rounded Corners 17">
            <a:extLst>
              <a:ext uri="{FF2B5EF4-FFF2-40B4-BE49-F238E27FC236}">
                <a16:creationId xmlns:a16="http://schemas.microsoft.com/office/drawing/2014/main" id="{D32BAF87-1587-7578-C30D-C619D5456866}"/>
              </a:ext>
            </a:extLst>
          </p:cNvPr>
          <p:cNvSpPr/>
          <p:nvPr/>
        </p:nvSpPr>
        <p:spPr>
          <a:xfrm>
            <a:off x="584937" y="6445249"/>
            <a:ext cx="6512135" cy="3489325"/>
          </a:xfrm>
          <a:prstGeom prst="roundRect">
            <a:avLst/>
          </a:prstGeom>
          <a:solidFill>
            <a:srgbClr val="00B050">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5"/>
          <p:cNvSpPr txBox="1"/>
          <p:nvPr/>
        </p:nvSpPr>
        <p:spPr>
          <a:xfrm>
            <a:off x="336787" y="6700836"/>
            <a:ext cx="6524273" cy="3489325"/>
          </a:xfrm>
          <a:prstGeom prst="rect">
            <a:avLst/>
          </a:prstGeom>
        </p:spPr>
        <p:txBody>
          <a:bodyPr lIns="0" tIns="0" rIns="0" bIns="0" rtlCol="0" anchor="t">
            <a:spAutoFit/>
          </a:bodyPr>
          <a:lstStyle/>
          <a:p>
            <a:pPr marL="863599" lvl="1" indent="-431800" algn="just">
              <a:lnSpc>
                <a:spcPts val="5599"/>
              </a:lnSpc>
              <a:buFont typeface="Arial"/>
              <a:buChar char="•"/>
            </a:pPr>
            <a:r>
              <a:rPr lang="en-US" sz="3999" dirty="0">
                <a:solidFill>
                  <a:srgbClr val="F89A00"/>
                </a:solidFill>
                <a:latin typeface="Berkshire Swash"/>
              </a:rPr>
              <a:t>Investment and support</a:t>
            </a:r>
            <a:r>
              <a:rPr lang="en-US" sz="3999" dirty="0">
                <a:solidFill>
                  <a:srgbClr val="000000"/>
                </a:solidFill>
                <a:latin typeface="Berkshire Swash"/>
              </a:rPr>
              <a:t>: High costs and efforts to integrate digital media in education.</a:t>
            </a:r>
          </a:p>
          <a:p>
            <a:pPr algn="just">
              <a:lnSpc>
                <a:spcPts val="5599"/>
              </a:lnSpc>
              <a:spcBef>
                <a:spcPct val="0"/>
              </a:spcBef>
            </a:pPr>
            <a:endParaRPr lang="en-US" sz="3999" dirty="0">
              <a:solidFill>
                <a:srgbClr val="000000"/>
              </a:solidFill>
              <a:latin typeface="Berkshire Swash"/>
            </a:endParaRPr>
          </a:p>
        </p:txBody>
      </p:sp>
      <p:sp>
        <p:nvSpPr>
          <p:cNvPr id="16" name="AutoShape 16"/>
          <p:cNvSpPr/>
          <p:nvPr/>
        </p:nvSpPr>
        <p:spPr>
          <a:xfrm>
            <a:off x="1028700" y="1279648"/>
            <a:ext cx="12587749" cy="0"/>
          </a:xfrm>
          <a:prstGeom prst="line">
            <a:avLst/>
          </a:prstGeom>
          <a:ln w="38100" cap="flat">
            <a:solidFill>
              <a:srgbClr val="FFFFFF"/>
            </a:solidFill>
            <a:prstDash val="solid"/>
            <a:headEnd type="none" w="sm" len="sm"/>
            <a:tailEnd type="none" w="sm" len="sm"/>
          </a:ln>
        </p:spPr>
        <p:txBody>
          <a:bodyPr/>
          <a:lstStyle/>
          <a:p>
            <a:endParaRPr lang="en-US"/>
          </a:p>
        </p:txBody>
      </p:sp>
      <p:sp>
        <p:nvSpPr>
          <p:cNvPr id="21" name="Arrow: Bent 20">
            <a:extLst>
              <a:ext uri="{FF2B5EF4-FFF2-40B4-BE49-F238E27FC236}">
                <a16:creationId xmlns:a16="http://schemas.microsoft.com/office/drawing/2014/main" id="{39CA852B-22C6-C682-EB74-75E4FA8FCD0F}"/>
              </a:ext>
            </a:extLst>
          </p:cNvPr>
          <p:cNvSpPr/>
          <p:nvPr/>
        </p:nvSpPr>
        <p:spPr>
          <a:xfrm>
            <a:off x="9277944" y="4079091"/>
            <a:ext cx="1201228" cy="1436668"/>
          </a:xfrm>
          <a:prstGeom prst="bentArrow">
            <a:avLst>
              <a:gd name="adj1" fmla="val 21540"/>
              <a:gd name="adj2" fmla="val 29325"/>
              <a:gd name="adj3" fmla="val 25000"/>
              <a:gd name="adj4" fmla="val 7500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Bent 21">
            <a:extLst>
              <a:ext uri="{FF2B5EF4-FFF2-40B4-BE49-F238E27FC236}">
                <a16:creationId xmlns:a16="http://schemas.microsoft.com/office/drawing/2014/main" id="{F1403DA1-3703-0534-C8BE-F74EB6812A9B}"/>
              </a:ext>
            </a:extLst>
          </p:cNvPr>
          <p:cNvSpPr/>
          <p:nvPr/>
        </p:nvSpPr>
        <p:spPr>
          <a:xfrm rot="10956479" flipV="1">
            <a:off x="7234594" y="4126787"/>
            <a:ext cx="1201228" cy="1436668"/>
          </a:xfrm>
          <a:prstGeom prst="bentArrow">
            <a:avLst>
              <a:gd name="adj1" fmla="val 21540"/>
              <a:gd name="adj2" fmla="val 29325"/>
              <a:gd name="adj3" fmla="val 25000"/>
              <a:gd name="adj4" fmla="val 75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E8580368-02DD-9C45-3EDC-93B3BF69DE14}"/>
              </a:ext>
            </a:extLst>
          </p:cNvPr>
          <p:cNvSpPr/>
          <p:nvPr/>
        </p:nvSpPr>
        <p:spPr>
          <a:xfrm rot="10643521">
            <a:off x="7300366" y="6414805"/>
            <a:ext cx="1201228" cy="1436668"/>
          </a:xfrm>
          <a:prstGeom prst="bentArrow">
            <a:avLst>
              <a:gd name="adj1" fmla="val 21540"/>
              <a:gd name="adj2" fmla="val 29325"/>
              <a:gd name="adj3" fmla="val 25000"/>
              <a:gd name="adj4" fmla="val 7500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0F27E4E6-E520-D4EB-A06A-640796C1046B}"/>
              </a:ext>
            </a:extLst>
          </p:cNvPr>
          <p:cNvSpPr/>
          <p:nvPr/>
        </p:nvSpPr>
        <p:spPr>
          <a:xfrm flipV="1">
            <a:off x="9100000" y="6392013"/>
            <a:ext cx="1201228" cy="1436668"/>
          </a:xfrm>
          <a:prstGeom prst="bentArrow">
            <a:avLst>
              <a:gd name="adj1" fmla="val 21540"/>
              <a:gd name="adj2" fmla="val 29325"/>
              <a:gd name="adj3" fmla="val 25000"/>
              <a:gd name="adj4" fmla="val 75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21999"/>
            </a:blip>
            <a:stretch>
              <a:fillRect t="-9222" b="-9222"/>
            </a:stretch>
          </a:blipFill>
        </p:spPr>
        <p:txBody>
          <a:bodyPr/>
          <a:lstStyle/>
          <a:p>
            <a:endParaRPr lang="en-US"/>
          </a:p>
        </p:txBody>
      </p:sp>
      <p:sp>
        <p:nvSpPr>
          <p:cNvPr id="4" name="Freeform 4"/>
          <p:cNvSpPr/>
          <p:nvPr/>
        </p:nvSpPr>
        <p:spPr>
          <a:xfrm>
            <a:off x="2820963" y="6675675"/>
            <a:ext cx="1684403" cy="1644398"/>
          </a:xfrm>
          <a:custGeom>
            <a:avLst/>
            <a:gdLst/>
            <a:ahLst/>
            <a:cxnLst/>
            <a:rect l="l" t="t" r="r" b="b"/>
            <a:pathLst>
              <a:path w="1684403" h="1644398">
                <a:moveTo>
                  <a:pt x="0" y="0"/>
                </a:moveTo>
                <a:lnTo>
                  <a:pt x="1684402" y="0"/>
                </a:lnTo>
                <a:lnTo>
                  <a:pt x="1684402" y="1644399"/>
                </a:lnTo>
                <a:lnTo>
                  <a:pt x="0" y="1644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85938" y="637932"/>
            <a:ext cx="8670028" cy="1245331"/>
          </a:xfrm>
          <a:custGeom>
            <a:avLst/>
            <a:gdLst/>
            <a:ahLst/>
            <a:cxnLst/>
            <a:rect l="l" t="t" r="r" b="b"/>
            <a:pathLst>
              <a:path w="8670028" h="1245331">
                <a:moveTo>
                  <a:pt x="0" y="0"/>
                </a:moveTo>
                <a:lnTo>
                  <a:pt x="8670028" y="0"/>
                </a:lnTo>
                <a:lnTo>
                  <a:pt x="8670028" y="1245331"/>
                </a:lnTo>
                <a:lnTo>
                  <a:pt x="0" y="12453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Rectangle: Rounded Corners 19">
            <a:extLst>
              <a:ext uri="{FF2B5EF4-FFF2-40B4-BE49-F238E27FC236}">
                <a16:creationId xmlns:a16="http://schemas.microsoft.com/office/drawing/2014/main" id="{2CCCD5D8-6BD6-BE55-29DE-0C0EAC6B11C1}"/>
              </a:ext>
            </a:extLst>
          </p:cNvPr>
          <p:cNvSpPr/>
          <p:nvPr/>
        </p:nvSpPr>
        <p:spPr>
          <a:xfrm>
            <a:off x="645820" y="4976743"/>
            <a:ext cx="7149774" cy="890045"/>
          </a:xfrm>
          <a:prstGeom prst="roundRect">
            <a:avLst>
              <a:gd name="adj" fmla="val 28986"/>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6" name="TextBox 6"/>
          <p:cNvSpPr txBox="1"/>
          <p:nvPr/>
        </p:nvSpPr>
        <p:spPr>
          <a:xfrm>
            <a:off x="547889" y="4995974"/>
            <a:ext cx="14105760" cy="66992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000000"/>
                </a:solidFill>
                <a:latin typeface="Berkshire Swash"/>
              </a:rPr>
              <a:t>Promoting Digital Etiquette.</a:t>
            </a:r>
          </a:p>
        </p:txBody>
      </p:sp>
      <p:sp>
        <p:nvSpPr>
          <p:cNvPr id="7" name="Freeform 7"/>
          <p:cNvSpPr/>
          <p:nvPr/>
        </p:nvSpPr>
        <p:spPr>
          <a:xfrm>
            <a:off x="9948000" y="4118802"/>
            <a:ext cx="2208175" cy="3899647"/>
          </a:xfrm>
          <a:custGeom>
            <a:avLst/>
            <a:gdLst/>
            <a:ahLst/>
            <a:cxnLst/>
            <a:rect l="l" t="t" r="r" b="b"/>
            <a:pathLst>
              <a:path w="2208175" h="3899647">
                <a:moveTo>
                  <a:pt x="0" y="0"/>
                </a:moveTo>
                <a:lnTo>
                  <a:pt x="2208175" y="0"/>
                </a:lnTo>
                <a:lnTo>
                  <a:pt x="2208175" y="3899646"/>
                </a:lnTo>
                <a:lnTo>
                  <a:pt x="0" y="3899646"/>
                </a:lnTo>
                <a:lnTo>
                  <a:pt x="0" y="0"/>
                </a:lnTo>
                <a:close/>
              </a:path>
            </a:pathLst>
          </a:custGeom>
          <a:blipFill>
            <a:blip r:embed="rId9">
              <a:alphaModFix amt="47000"/>
            </a:blip>
            <a:stretch>
              <a:fillRect/>
            </a:stretch>
          </a:blipFill>
        </p:spPr>
        <p:txBody>
          <a:bodyPr/>
          <a:lstStyle/>
          <a:p>
            <a:endParaRPr lang="en-US"/>
          </a:p>
        </p:txBody>
      </p:sp>
      <p:sp>
        <p:nvSpPr>
          <p:cNvPr id="8" name="Freeform 8"/>
          <p:cNvSpPr/>
          <p:nvPr/>
        </p:nvSpPr>
        <p:spPr>
          <a:xfrm rot="5400000">
            <a:off x="7394488" y="5914304"/>
            <a:ext cx="7315200" cy="172905"/>
          </a:xfrm>
          <a:custGeom>
            <a:avLst/>
            <a:gdLst/>
            <a:ahLst/>
            <a:cxnLst/>
            <a:rect l="l" t="t" r="r" b="b"/>
            <a:pathLst>
              <a:path w="7315200" h="172905">
                <a:moveTo>
                  <a:pt x="0" y="0"/>
                </a:moveTo>
                <a:lnTo>
                  <a:pt x="7315200" y="0"/>
                </a:lnTo>
                <a:lnTo>
                  <a:pt x="7315200" y="172905"/>
                </a:lnTo>
                <a:lnTo>
                  <a:pt x="0" y="172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9144000" y="2473020"/>
            <a:ext cx="9622375" cy="6385758"/>
          </a:xfrm>
          <a:custGeom>
            <a:avLst/>
            <a:gdLst/>
            <a:ahLst/>
            <a:cxnLst/>
            <a:rect l="l" t="t" r="r" b="b"/>
            <a:pathLst>
              <a:path w="9622375" h="6385758">
                <a:moveTo>
                  <a:pt x="0" y="0"/>
                </a:moveTo>
                <a:lnTo>
                  <a:pt x="9622375" y="0"/>
                </a:lnTo>
                <a:lnTo>
                  <a:pt x="9622375" y="6385759"/>
                </a:lnTo>
                <a:lnTo>
                  <a:pt x="0" y="6385759"/>
                </a:lnTo>
                <a:lnTo>
                  <a:pt x="0" y="0"/>
                </a:lnTo>
                <a:close/>
              </a:path>
            </a:pathLst>
          </a:custGeom>
          <a:blipFill>
            <a:blip r:embed="rId12">
              <a:alphaModFix amt="35000"/>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2255966" y="3111877"/>
            <a:ext cx="5365189" cy="5509822"/>
          </a:xfrm>
          <a:custGeom>
            <a:avLst/>
            <a:gdLst/>
            <a:ahLst/>
            <a:cxnLst/>
            <a:rect l="l" t="t" r="r" b="b"/>
            <a:pathLst>
              <a:path w="5365189" h="5509822">
                <a:moveTo>
                  <a:pt x="0" y="0"/>
                </a:moveTo>
                <a:lnTo>
                  <a:pt x="5365189" y="0"/>
                </a:lnTo>
                <a:lnTo>
                  <a:pt x="5365189" y="5509822"/>
                </a:lnTo>
                <a:lnTo>
                  <a:pt x="0" y="5509822"/>
                </a:lnTo>
                <a:lnTo>
                  <a:pt x="0" y="0"/>
                </a:lnTo>
                <a:close/>
              </a:path>
            </a:pathLst>
          </a:custGeom>
          <a:blipFill>
            <a:blip r:embed="rId14"/>
            <a:stretch>
              <a:fillRect/>
            </a:stretch>
          </a:blipFill>
        </p:spPr>
        <p:txBody>
          <a:bodyPr/>
          <a:lstStyle/>
          <a:p>
            <a:endParaRPr lang="en-US"/>
          </a:p>
        </p:txBody>
      </p:sp>
      <p:sp>
        <p:nvSpPr>
          <p:cNvPr id="11" name="Freeform 11"/>
          <p:cNvSpPr/>
          <p:nvPr/>
        </p:nvSpPr>
        <p:spPr>
          <a:xfrm>
            <a:off x="14938561" y="1428296"/>
            <a:ext cx="1455246" cy="1515881"/>
          </a:xfrm>
          <a:custGeom>
            <a:avLst/>
            <a:gdLst/>
            <a:ahLst/>
            <a:cxnLst/>
            <a:rect l="l" t="t" r="r" b="b"/>
            <a:pathLst>
              <a:path w="1455246" h="1515881">
                <a:moveTo>
                  <a:pt x="0" y="0"/>
                </a:moveTo>
                <a:lnTo>
                  <a:pt x="1455246" y="0"/>
                </a:lnTo>
                <a:lnTo>
                  <a:pt x="1455246" y="1515882"/>
                </a:lnTo>
                <a:lnTo>
                  <a:pt x="0" y="1515882"/>
                </a:lnTo>
                <a:lnTo>
                  <a:pt x="0" y="0"/>
                </a:lnTo>
                <a:close/>
              </a:path>
            </a:pathLst>
          </a:custGeom>
          <a:blipFill>
            <a:blip r:embed="rId15"/>
            <a:stretch>
              <a:fillRect/>
            </a:stretch>
          </a:blipFill>
        </p:spPr>
        <p:txBody>
          <a:bodyPr/>
          <a:lstStyle/>
          <a:p>
            <a:endParaRPr lang="en-US"/>
          </a:p>
        </p:txBody>
      </p:sp>
      <p:sp>
        <p:nvSpPr>
          <p:cNvPr id="12" name="Freeform 12"/>
          <p:cNvSpPr/>
          <p:nvPr/>
        </p:nvSpPr>
        <p:spPr>
          <a:xfrm>
            <a:off x="16019448" y="8018448"/>
            <a:ext cx="2268552" cy="2268552"/>
          </a:xfrm>
          <a:custGeom>
            <a:avLst/>
            <a:gdLst/>
            <a:ahLst/>
            <a:cxnLst/>
            <a:rect l="l" t="t" r="r" b="b"/>
            <a:pathLst>
              <a:path w="2268552" h="2268552">
                <a:moveTo>
                  <a:pt x="0" y="0"/>
                </a:moveTo>
                <a:lnTo>
                  <a:pt x="2268552" y="0"/>
                </a:lnTo>
                <a:lnTo>
                  <a:pt x="2268552" y="2268552"/>
                </a:lnTo>
                <a:lnTo>
                  <a:pt x="0" y="226855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9" name="Rectangle: Rounded Corners 18">
            <a:extLst>
              <a:ext uri="{FF2B5EF4-FFF2-40B4-BE49-F238E27FC236}">
                <a16:creationId xmlns:a16="http://schemas.microsoft.com/office/drawing/2014/main" id="{588A2D0D-DC1D-37D7-96C4-F2C212874ED2}"/>
              </a:ext>
            </a:extLst>
          </p:cNvPr>
          <p:cNvSpPr/>
          <p:nvPr/>
        </p:nvSpPr>
        <p:spPr>
          <a:xfrm>
            <a:off x="622603" y="3810171"/>
            <a:ext cx="9086209" cy="890045"/>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p:cNvSpPr/>
          <p:nvPr/>
        </p:nvSpPr>
        <p:spPr>
          <a:xfrm flipH="1">
            <a:off x="15671769" y="-1028700"/>
            <a:ext cx="3898773" cy="4114800"/>
          </a:xfrm>
          <a:custGeom>
            <a:avLst/>
            <a:gdLst/>
            <a:ahLst/>
            <a:cxnLst/>
            <a:rect l="l" t="t" r="r" b="b"/>
            <a:pathLst>
              <a:path w="3898773" h="4114800">
                <a:moveTo>
                  <a:pt x="3898773" y="0"/>
                </a:moveTo>
                <a:lnTo>
                  <a:pt x="0" y="0"/>
                </a:lnTo>
                <a:lnTo>
                  <a:pt x="0" y="4114800"/>
                </a:lnTo>
                <a:lnTo>
                  <a:pt x="3898773" y="4114800"/>
                </a:lnTo>
                <a:lnTo>
                  <a:pt x="3898773"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TextBox 14"/>
          <p:cNvSpPr txBox="1"/>
          <p:nvPr/>
        </p:nvSpPr>
        <p:spPr>
          <a:xfrm>
            <a:off x="510777" y="3868849"/>
            <a:ext cx="15527839" cy="66992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000000"/>
                </a:solidFill>
                <a:latin typeface="Berkshire Swash"/>
              </a:rPr>
              <a:t>Providing legal and ethical awareness.</a:t>
            </a:r>
          </a:p>
        </p:txBody>
      </p:sp>
      <p:sp>
        <p:nvSpPr>
          <p:cNvPr id="15" name="TextBox 15"/>
          <p:cNvSpPr txBox="1"/>
          <p:nvPr/>
        </p:nvSpPr>
        <p:spPr>
          <a:xfrm>
            <a:off x="1028700" y="222373"/>
            <a:ext cx="15009916" cy="1038225"/>
          </a:xfrm>
          <a:prstGeom prst="rect">
            <a:avLst/>
          </a:prstGeom>
        </p:spPr>
        <p:txBody>
          <a:bodyPr lIns="0" tIns="0" rIns="0" bIns="0" rtlCol="0" anchor="t">
            <a:spAutoFit/>
          </a:bodyPr>
          <a:lstStyle/>
          <a:p>
            <a:pPr>
              <a:lnSpc>
                <a:spcPts val="8400"/>
              </a:lnSpc>
              <a:spcBef>
                <a:spcPct val="0"/>
              </a:spcBef>
            </a:pPr>
            <a:r>
              <a:rPr lang="en-US" sz="6000" dirty="0">
                <a:solidFill>
                  <a:srgbClr val="F89A00"/>
                </a:solidFill>
                <a:latin typeface="Berkshire Swash"/>
              </a:rPr>
              <a:t> Solutions and Recommendations </a:t>
            </a:r>
          </a:p>
        </p:txBody>
      </p:sp>
      <p:sp>
        <p:nvSpPr>
          <p:cNvPr id="21" name="Rectangle: Rounded Corners 20">
            <a:extLst>
              <a:ext uri="{FF2B5EF4-FFF2-40B4-BE49-F238E27FC236}">
                <a16:creationId xmlns:a16="http://schemas.microsoft.com/office/drawing/2014/main" id="{7E8BDC1E-25F8-FD06-DB6F-43CA62704DF4}"/>
              </a:ext>
            </a:extLst>
          </p:cNvPr>
          <p:cNvSpPr/>
          <p:nvPr/>
        </p:nvSpPr>
        <p:spPr>
          <a:xfrm>
            <a:off x="651695" y="6120035"/>
            <a:ext cx="9587106" cy="1555450"/>
          </a:xfrm>
          <a:prstGeom prst="roundRect">
            <a:avLst>
              <a:gd name="adj" fmla="val 21943"/>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2" name="Rectangle: Rounded Corners 21">
            <a:extLst>
              <a:ext uri="{FF2B5EF4-FFF2-40B4-BE49-F238E27FC236}">
                <a16:creationId xmlns:a16="http://schemas.microsoft.com/office/drawing/2014/main" id="{92C81539-CF82-682D-D58D-607C81767C20}"/>
              </a:ext>
            </a:extLst>
          </p:cNvPr>
          <p:cNvSpPr/>
          <p:nvPr/>
        </p:nvSpPr>
        <p:spPr>
          <a:xfrm>
            <a:off x="711684" y="7923500"/>
            <a:ext cx="9775576" cy="890045"/>
          </a:xfrm>
          <a:prstGeom prst="roundRect">
            <a:avLst>
              <a:gd name="adj" fmla="val 3132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6" name="TextBox 16"/>
          <p:cNvSpPr txBox="1"/>
          <p:nvPr/>
        </p:nvSpPr>
        <p:spPr>
          <a:xfrm>
            <a:off x="547889" y="6123099"/>
            <a:ext cx="9236891" cy="1374775"/>
          </a:xfrm>
          <a:prstGeom prst="rect">
            <a:avLst/>
          </a:prstGeom>
        </p:spPr>
        <p:txBody>
          <a:bodyPr lIns="0" tIns="0" rIns="0" bIns="0" rtlCol="0" anchor="t">
            <a:spAutoFit/>
          </a:bodyPr>
          <a:lstStyle/>
          <a:p>
            <a:pPr marL="863599" lvl="1" indent="-431800" algn="just">
              <a:lnSpc>
                <a:spcPts val="5599"/>
              </a:lnSpc>
              <a:buFont typeface="Arial"/>
              <a:buChar char="•"/>
            </a:pPr>
            <a:r>
              <a:rPr lang="en-US" sz="3999" dirty="0">
                <a:solidFill>
                  <a:srgbClr val="000000"/>
                </a:solidFill>
                <a:latin typeface="Berkshire Swash"/>
              </a:rPr>
              <a:t>Educate users about safeguarding personal information and data privacy.</a:t>
            </a:r>
          </a:p>
        </p:txBody>
      </p:sp>
      <p:sp>
        <p:nvSpPr>
          <p:cNvPr id="17" name="TextBox 17"/>
          <p:cNvSpPr txBox="1"/>
          <p:nvPr/>
        </p:nvSpPr>
        <p:spPr>
          <a:xfrm>
            <a:off x="547889" y="7951773"/>
            <a:ext cx="10151318" cy="669925"/>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000000"/>
                </a:solidFill>
                <a:latin typeface="Berkshire Swash"/>
              </a:rPr>
              <a:t>Providing Access to Knowledge and Skills</a:t>
            </a:r>
          </a:p>
        </p:txBody>
      </p:sp>
      <p:sp>
        <p:nvSpPr>
          <p:cNvPr id="18" name="TextBox 18"/>
          <p:cNvSpPr txBox="1"/>
          <p:nvPr/>
        </p:nvSpPr>
        <p:spPr>
          <a:xfrm>
            <a:off x="14004439" y="5934082"/>
            <a:ext cx="1868243" cy="1046061"/>
          </a:xfrm>
          <a:prstGeom prst="rect">
            <a:avLst/>
          </a:prstGeom>
        </p:spPr>
        <p:txBody>
          <a:bodyPr lIns="0" tIns="0" rIns="0" bIns="0" rtlCol="0" anchor="t">
            <a:spAutoFit/>
          </a:bodyPr>
          <a:lstStyle/>
          <a:p>
            <a:pPr algn="ctr">
              <a:lnSpc>
                <a:spcPts val="2718"/>
              </a:lnSpc>
            </a:pPr>
            <a:r>
              <a:rPr lang="en-US" sz="1941">
                <a:solidFill>
                  <a:srgbClr val="000574"/>
                </a:solidFill>
                <a:latin typeface="Abibas"/>
              </a:rPr>
              <a:t> Solutions </a:t>
            </a:r>
          </a:p>
          <a:p>
            <a:pPr algn="ctr">
              <a:lnSpc>
                <a:spcPts val="2718"/>
              </a:lnSpc>
              <a:spcBef>
                <a:spcPct val="0"/>
              </a:spcBef>
            </a:pPr>
            <a:r>
              <a:rPr lang="en-US" sz="1941">
                <a:solidFill>
                  <a:srgbClr val="000574"/>
                </a:solidFill>
                <a:latin typeface="Abibas"/>
              </a:rPr>
              <a:t>and Recommendations </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1965" y="0"/>
            <a:ext cx="18509965" cy="10287000"/>
          </a:xfrm>
          <a:custGeom>
            <a:avLst/>
            <a:gdLst/>
            <a:ahLst/>
            <a:cxnLst/>
            <a:rect l="l" t="t" r="r" b="b"/>
            <a:pathLst>
              <a:path w="18509965" h="10287000">
                <a:moveTo>
                  <a:pt x="0" y="0"/>
                </a:moveTo>
                <a:lnTo>
                  <a:pt x="18509965" y="0"/>
                </a:lnTo>
                <a:lnTo>
                  <a:pt x="18509965" y="10287000"/>
                </a:lnTo>
                <a:lnTo>
                  <a:pt x="0" y="10287000"/>
                </a:lnTo>
                <a:lnTo>
                  <a:pt x="0" y="0"/>
                </a:lnTo>
                <a:close/>
              </a:path>
            </a:pathLst>
          </a:custGeom>
          <a:blipFill>
            <a:blip r:embed="rId4">
              <a:alphaModFix amt="29000"/>
            </a:blip>
            <a:stretch>
              <a:fillRect t="-9941" b="-9941"/>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165921" y="6821175"/>
            <a:ext cx="3042297" cy="3288970"/>
          </a:xfrm>
          <a:prstGeom prst="rect">
            <a:avLst/>
          </a:prstGeom>
        </p:spPr>
      </p:pic>
      <p:grpSp>
        <p:nvGrpSpPr>
          <p:cNvPr id="5" name="Group 5"/>
          <p:cNvGrpSpPr>
            <a:grpSpLocks noChangeAspect="1"/>
          </p:cNvGrpSpPr>
          <p:nvPr/>
        </p:nvGrpSpPr>
        <p:grpSpPr>
          <a:xfrm>
            <a:off x="15245703" y="7244715"/>
            <a:ext cx="3042297" cy="304228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grpSp>
        <p:nvGrpSpPr>
          <p:cNvPr id="7" name="Group 7"/>
          <p:cNvGrpSpPr>
            <a:grpSpLocks noChangeAspect="1"/>
          </p:cNvGrpSpPr>
          <p:nvPr/>
        </p:nvGrpSpPr>
        <p:grpSpPr>
          <a:xfrm>
            <a:off x="10939180" y="721345"/>
            <a:ext cx="6870643" cy="4422155"/>
            <a:chOff x="0" y="0"/>
            <a:chExt cx="5513070" cy="3548380"/>
          </a:xfrm>
        </p:grpSpPr>
        <p:sp>
          <p:nvSpPr>
            <p:cNvPr id="8" name="Freeform 8"/>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7242" r="-7242"/>
              </a:stretch>
            </a:blipFill>
          </p:spPr>
          <p:txBody>
            <a:bodyPr/>
            <a:lstStyle/>
            <a:p>
              <a:endParaRPr lang="en-US"/>
            </a:p>
          </p:txBody>
        </p:sp>
      </p:grpSp>
      <p:sp>
        <p:nvSpPr>
          <p:cNvPr id="18" name="Rectangle: Rounded Corners 17">
            <a:extLst>
              <a:ext uri="{FF2B5EF4-FFF2-40B4-BE49-F238E27FC236}">
                <a16:creationId xmlns:a16="http://schemas.microsoft.com/office/drawing/2014/main" id="{E92437A3-E8AD-4FB9-6B4B-1348F09E421E}"/>
              </a:ext>
            </a:extLst>
          </p:cNvPr>
          <p:cNvSpPr/>
          <p:nvPr/>
        </p:nvSpPr>
        <p:spPr>
          <a:xfrm>
            <a:off x="3682424" y="3831647"/>
            <a:ext cx="5912362"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DB7E0AFD-D038-0719-3C04-A3D432E48451}"/>
              </a:ext>
            </a:extLst>
          </p:cNvPr>
          <p:cNvSpPr/>
          <p:nvPr/>
        </p:nvSpPr>
        <p:spPr>
          <a:xfrm>
            <a:off x="3682424" y="5525444"/>
            <a:ext cx="3778761"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E50823C-A8B6-7843-9683-ECF827BBACD1}"/>
              </a:ext>
            </a:extLst>
          </p:cNvPr>
          <p:cNvSpPr/>
          <p:nvPr/>
        </p:nvSpPr>
        <p:spPr>
          <a:xfrm>
            <a:off x="3682424" y="4690707"/>
            <a:ext cx="5912362"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769AF41-7C02-65E3-0044-5C26ABFE32D3}"/>
              </a:ext>
            </a:extLst>
          </p:cNvPr>
          <p:cNvSpPr/>
          <p:nvPr/>
        </p:nvSpPr>
        <p:spPr>
          <a:xfrm>
            <a:off x="3708955" y="6393522"/>
            <a:ext cx="7588763"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90C7EBA-190F-B5AD-E5FF-521296044ADC}"/>
              </a:ext>
            </a:extLst>
          </p:cNvPr>
          <p:cNvSpPr/>
          <p:nvPr/>
        </p:nvSpPr>
        <p:spPr>
          <a:xfrm>
            <a:off x="3721655" y="7261600"/>
            <a:ext cx="3991743"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FBB171E-19E6-2F0D-A86D-E68B19163A30}"/>
              </a:ext>
            </a:extLst>
          </p:cNvPr>
          <p:cNvSpPr/>
          <p:nvPr/>
        </p:nvSpPr>
        <p:spPr>
          <a:xfrm>
            <a:off x="3760864" y="8104118"/>
            <a:ext cx="9188963" cy="591627"/>
          </a:xfrm>
          <a:prstGeom prst="roundRect">
            <a:avLst>
              <a:gd name="adj" fmla="val 3365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9"/>
          <p:cNvGrpSpPr/>
          <p:nvPr/>
        </p:nvGrpSpPr>
        <p:grpSpPr>
          <a:xfrm>
            <a:off x="3747055" y="3826669"/>
            <a:ext cx="11942118" cy="4809375"/>
            <a:chOff x="-23977" y="-66675"/>
            <a:chExt cx="15922823" cy="6412502"/>
          </a:xfrm>
        </p:grpSpPr>
        <p:sp>
          <p:nvSpPr>
            <p:cNvPr id="10" name="TextBox 10"/>
            <p:cNvSpPr txBox="1"/>
            <p:nvPr/>
          </p:nvSpPr>
          <p:spPr>
            <a:xfrm>
              <a:off x="0" y="-66675"/>
              <a:ext cx="9856391" cy="6762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E-books and Online Textbooks</a:t>
              </a:r>
            </a:p>
          </p:txBody>
        </p:sp>
        <p:sp>
          <p:nvSpPr>
            <p:cNvPr id="11" name="TextBox 11"/>
            <p:cNvSpPr txBox="1"/>
            <p:nvPr/>
          </p:nvSpPr>
          <p:spPr>
            <a:xfrm>
              <a:off x="0" y="1114425"/>
              <a:ext cx="10314781" cy="6762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Online Quizzes and Assessments</a:t>
              </a:r>
            </a:p>
          </p:txBody>
        </p:sp>
        <p:sp>
          <p:nvSpPr>
            <p:cNvPr id="12" name="TextBox 12"/>
            <p:cNvSpPr txBox="1"/>
            <p:nvPr/>
          </p:nvSpPr>
          <p:spPr>
            <a:xfrm>
              <a:off x="-5565" y="2194408"/>
              <a:ext cx="6295627" cy="6762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Educational Apps</a:t>
              </a:r>
            </a:p>
          </p:txBody>
        </p:sp>
        <p:sp>
          <p:nvSpPr>
            <p:cNvPr id="13" name="TextBox 13"/>
            <p:cNvSpPr txBox="1"/>
            <p:nvPr/>
          </p:nvSpPr>
          <p:spPr>
            <a:xfrm>
              <a:off x="-23977" y="3395800"/>
              <a:ext cx="13221295" cy="6762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Interactive Whiteboards and Smartboards</a:t>
              </a:r>
            </a:p>
          </p:txBody>
        </p:sp>
        <p:sp>
          <p:nvSpPr>
            <p:cNvPr id="14" name="TextBox 14"/>
            <p:cNvSpPr txBox="1"/>
            <p:nvPr/>
          </p:nvSpPr>
          <p:spPr>
            <a:xfrm>
              <a:off x="-23977" y="4557940"/>
              <a:ext cx="6867149" cy="676275"/>
            </a:xfrm>
            <a:prstGeom prst="rect">
              <a:avLst/>
            </a:prstGeom>
          </p:spPr>
          <p:txBody>
            <a:bodyPr wrap="square"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Educational Videos</a:t>
              </a:r>
            </a:p>
          </p:txBody>
        </p:sp>
        <p:sp>
          <p:nvSpPr>
            <p:cNvPr id="15" name="TextBox 15"/>
            <p:cNvSpPr txBox="1"/>
            <p:nvPr/>
          </p:nvSpPr>
          <p:spPr>
            <a:xfrm>
              <a:off x="-23977" y="5669552"/>
              <a:ext cx="15922823" cy="6762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Berkshire Swash"/>
                </a:rPr>
                <a:t>Augmented Reality (AR) and Virtual Reality (VR)</a:t>
              </a:r>
            </a:p>
          </p:txBody>
        </p:sp>
      </p:grpSp>
      <p:sp>
        <p:nvSpPr>
          <p:cNvPr id="16" name="Freeform 16"/>
          <p:cNvSpPr/>
          <p:nvPr/>
        </p:nvSpPr>
        <p:spPr>
          <a:xfrm>
            <a:off x="752166" y="2599913"/>
            <a:ext cx="7315200" cy="332509"/>
          </a:xfrm>
          <a:custGeom>
            <a:avLst/>
            <a:gdLst/>
            <a:ahLst/>
            <a:cxnLst/>
            <a:rect l="l" t="t" r="r" b="b"/>
            <a:pathLst>
              <a:path w="7315200" h="332509">
                <a:moveTo>
                  <a:pt x="0" y="0"/>
                </a:moveTo>
                <a:lnTo>
                  <a:pt x="7315200" y="0"/>
                </a:lnTo>
                <a:lnTo>
                  <a:pt x="7315200" y="332509"/>
                </a:lnTo>
                <a:lnTo>
                  <a:pt x="0" y="332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752166" y="376961"/>
            <a:ext cx="10463549" cy="2105025"/>
          </a:xfrm>
          <a:prstGeom prst="rect">
            <a:avLst/>
          </a:prstGeom>
        </p:spPr>
        <p:txBody>
          <a:bodyPr lIns="0" tIns="0" rIns="0" bIns="0" rtlCol="0" anchor="t">
            <a:spAutoFit/>
          </a:bodyPr>
          <a:lstStyle/>
          <a:p>
            <a:pPr>
              <a:lnSpc>
                <a:spcPts val="8400"/>
              </a:lnSpc>
              <a:spcBef>
                <a:spcPct val="0"/>
              </a:spcBef>
            </a:pPr>
            <a:r>
              <a:rPr lang="en-US" sz="6000" dirty="0">
                <a:solidFill>
                  <a:srgbClr val="D63D00"/>
                </a:solidFill>
                <a:latin typeface="Berkshire Swash"/>
              </a:rPr>
              <a:t>Different Forms of Digital Media in Education</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23000"/>
            </a:blip>
            <a:stretch>
              <a:fillRect/>
            </a:stretch>
          </a:blipFill>
        </p:spPr>
        <p:txBody>
          <a:bodyPr/>
          <a:lstStyle/>
          <a:p>
            <a:endParaRPr lang="en-US"/>
          </a:p>
        </p:txBody>
      </p:sp>
      <p:sp>
        <p:nvSpPr>
          <p:cNvPr id="4" name="Freeform 4"/>
          <p:cNvSpPr/>
          <p:nvPr/>
        </p:nvSpPr>
        <p:spPr>
          <a:xfrm>
            <a:off x="15066583" y="6172200"/>
            <a:ext cx="2751772" cy="4114800"/>
          </a:xfrm>
          <a:custGeom>
            <a:avLst/>
            <a:gdLst/>
            <a:ahLst/>
            <a:cxnLst/>
            <a:rect l="l" t="t" r="r" b="b"/>
            <a:pathLst>
              <a:path w="2751772" h="4114800">
                <a:moveTo>
                  <a:pt x="0" y="0"/>
                </a:moveTo>
                <a:lnTo>
                  <a:pt x="2751772" y="0"/>
                </a:lnTo>
                <a:lnTo>
                  <a:pt x="275177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401175" y="4411918"/>
            <a:ext cx="7315200" cy="4014216"/>
          </a:xfrm>
          <a:custGeom>
            <a:avLst/>
            <a:gdLst/>
            <a:ahLst/>
            <a:cxnLst/>
            <a:rect l="l" t="t" r="r" b="b"/>
            <a:pathLst>
              <a:path w="7315200" h="4014216">
                <a:moveTo>
                  <a:pt x="0" y="0"/>
                </a:moveTo>
                <a:lnTo>
                  <a:pt x="7315200" y="0"/>
                </a:lnTo>
                <a:lnTo>
                  <a:pt x="7315200" y="4014216"/>
                </a:lnTo>
                <a:lnTo>
                  <a:pt x="0" y="40142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3784645" y="3922714"/>
            <a:ext cx="7315200" cy="2496312"/>
          </a:xfrm>
          <a:custGeom>
            <a:avLst/>
            <a:gdLst/>
            <a:ahLst/>
            <a:cxnLst/>
            <a:rect l="l" t="t" r="r" b="b"/>
            <a:pathLst>
              <a:path w="7315200" h="2496312">
                <a:moveTo>
                  <a:pt x="0" y="0"/>
                </a:moveTo>
                <a:lnTo>
                  <a:pt x="7315200" y="0"/>
                </a:lnTo>
                <a:lnTo>
                  <a:pt x="7315200" y="2496312"/>
                </a:lnTo>
                <a:lnTo>
                  <a:pt x="0" y="24963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623775" y="5757048"/>
            <a:ext cx="13213850" cy="3075223"/>
          </a:xfrm>
          <a:custGeom>
            <a:avLst/>
            <a:gdLst/>
            <a:ahLst/>
            <a:cxnLst/>
            <a:rect l="l" t="t" r="r" b="b"/>
            <a:pathLst>
              <a:path w="13213850" h="3075223">
                <a:moveTo>
                  <a:pt x="0" y="0"/>
                </a:moveTo>
                <a:lnTo>
                  <a:pt x="13213849" y="0"/>
                </a:lnTo>
                <a:lnTo>
                  <a:pt x="13213849" y="3075223"/>
                </a:lnTo>
                <a:lnTo>
                  <a:pt x="0" y="307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538484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6921062" y="7200900"/>
            <a:ext cx="6916563" cy="4114800"/>
          </a:xfrm>
          <a:custGeom>
            <a:avLst/>
            <a:gdLst/>
            <a:ahLst/>
            <a:cxnLst/>
            <a:rect l="l" t="t" r="r" b="b"/>
            <a:pathLst>
              <a:path w="6916563" h="4114800">
                <a:moveTo>
                  <a:pt x="0" y="0"/>
                </a:moveTo>
                <a:lnTo>
                  <a:pt x="6916562" y="0"/>
                </a:lnTo>
                <a:lnTo>
                  <a:pt x="691656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0" y="0"/>
            <a:ext cx="2733666" cy="2869306"/>
          </a:xfrm>
          <a:custGeom>
            <a:avLst/>
            <a:gdLst/>
            <a:ahLst/>
            <a:cxnLst/>
            <a:rect l="l" t="t" r="r" b="b"/>
            <a:pathLst>
              <a:path w="2733666" h="2869306">
                <a:moveTo>
                  <a:pt x="0" y="0"/>
                </a:moveTo>
                <a:lnTo>
                  <a:pt x="2733666" y="0"/>
                </a:lnTo>
                <a:lnTo>
                  <a:pt x="2733666" y="2869306"/>
                </a:lnTo>
                <a:lnTo>
                  <a:pt x="0" y="286930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TextBox 11"/>
          <p:cNvSpPr txBox="1"/>
          <p:nvPr/>
        </p:nvSpPr>
        <p:spPr>
          <a:xfrm>
            <a:off x="1028700" y="3997009"/>
            <a:ext cx="12827091" cy="4416962"/>
          </a:xfrm>
          <a:prstGeom prst="rect">
            <a:avLst/>
          </a:prstGeom>
        </p:spPr>
        <p:txBody>
          <a:bodyPr lIns="0" tIns="0" rIns="0" bIns="0" rtlCol="0" anchor="t">
            <a:spAutoFit/>
          </a:bodyPr>
          <a:lstStyle/>
          <a:p>
            <a:pPr algn="ctr">
              <a:lnSpc>
                <a:spcPts val="17470"/>
              </a:lnSpc>
              <a:spcBef>
                <a:spcPct val="0"/>
              </a:spcBef>
            </a:pPr>
            <a:r>
              <a:rPr lang="en-US" sz="12478" dirty="0">
                <a:solidFill>
                  <a:srgbClr val="000000"/>
                </a:solidFill>
                <a:latin typeface="ITC Magnifico Daytime Heavy"/>
              </a:rPr>
              <a:t>Any Queries ?</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Freeform 2"/>
          <p:cNvSpPr/>
          <p:nvPr/>
        </p:nvSpPr>
        <p:spPr>
          <a:xfrm>
            <a:off x="-1" y="-1"/>
            <a:ext cx="4578297" cy="10287001"/>
          </a:xfrm>
          <a:custGeom>
            <a:avLst/>
            <a:gdLst/>
            <a:ahLst/>
            <a:cxnLst/>
            <a:rect l="l" t="t" r="r" b="b"/>
            <a:pathLst>
              <a:path w="12854314" h="12854314">
                <a:moveTo>
                  <a:pt x="0" y="0"/>
                </a:moveTo>
                <a:lnTo>
                  <a:pt x="12854315" y="0"/>
                </a:lnTo>
                <a:lnTo>
                  <a:pt x="12854315" y="12854315"/>
                </a:lnTo>
                <a:lnTo>
                  <a:pt x="0" y="12854315"/>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78298" y="0"/>
            <a:ext cx="13709702" cy="10287000"/>
          </a:xfrm>
          <a:custGeom>
            <a:avLst/>
            <a:gdLst/>
            <a:ahLst/>
            <a:cxnLst/>
            <a:rect l="l" t="t" r="r" b="b"/>
            <a:pathLst>
              <a:path w="13709702" h="10287000">
                <a:moveTo>
                  <a:pt x="0" y="0"/>
                </a:moveTo>
                <a:lnTo>
                  <a:pt x="13709702" y="0"/>
                </a:lnTo>
                <a:lnTo>
                  <a:pt x="13709702" y="10287000"/>
                </a:lnTo>
                <a:lnTo>
                  <a:pt x="0" y="10287000"/>
                </a:lnTo>
                <a:lnTo>
                  <a:pt x="0" y="0"/>
                </a:lnTo>
                <a:close/>
              </a:path>
            </a:pathLst>
          </a:custGeom>
          <a:blipFill>
            <a:blip r:embed="rId4">
              <a:alphaModFix amt="18999"/>
            </a:blip>
            <a:stretch>
              <a:fillRect t="-16636" b="-16636"/>
            </a:stretch>
          </a:blipFill>
        </p:spPr>
        <p:txBody>
          <a:bodyPr/>
          <a:lstStyle/>
          <a:p>
            <a:endParaRPr lang="en-US"/>
          </a:p>
        </p:txBody>
      </p:sp>
      <p:sp>
        <p:nvSpPr>
          <p:cNvPr id="4" name="TextBox 4"/>
          <p:cNvSpPr txBox="1"/>
          <p:nvPr/>
        </p:nvSpPr>
        <p:spPr>
          <a:xfrm>
            <a:off x="6504645" y="2488769"/>
            <a:ext cx="9107835" cy="1668163"/>
          </a:xfrm>
          <a:prstGeom prst="rect">
            <a:avLst/>
          </a:prstGeom>
        </p:spPr>
        <p:txBody>
          <a:bodyPr lIns="0" tIns="0" rIns="0" bIns="0" rtlCol="0" anchor="t">
            <a:spAutoFit/>
          </a:bodyPr>
          <a:lstStyle/>
          <a:p>
            <a:pPr algn="ctr">
              <a:lnSpc>
                <a:spcPts val="13579"/>
              </a:lnSpc>
              <a:spcBef>
                <a:spcPct val="0"/>
              </a:spcBef>
            </a:pPr>
            <a:r>
              <a:rPr lang="en-US" sz="9699">
                <a:solidFill>
                  <a:srgbClr val="000574"/>
                </a:solidFill>
                <a:latin typeface="Maragsa"/>
              </a:rPr>
              <a:t>Acknowledgement</a:t>
            </a:r>
          </a:p>
        </p:txBody>
      </p:sp>
      <p:sp>
        <p:nvSpPr>
          <p:cNvPr id="5" name="AutoShape 5"/>
          <p:cNvSpPr/>
          <p:nvPr/>
        </p:nvSpPr>
        <p:spPr>
          <a:xfrm>
            <a:off x="7812443" y="4175981"/>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6"/>
          <p:cNvSpPr/>
          <p:nvPr/>
        </p:nvSpPr>
        <p:spPr>
          <a:xfrm flipH="1">
            <a:off x="1028700" y="3665837"/>
            <a:ext cx="2654046" cy="4114800"/>
          </a:xfrm>
          <a:custGeom>
            <a:avLst/>
            <a:gdLst/>
            <a:ahLst/>
            <a:cxnLst/>
            <a:rect l="l" t="t" r="r" b="b"/>
            <a:pathLst>
              <a:path w="2654046" h="4114800">
                <a:moveTo>
                  <a:pt x="2654046" y="0"/>
                </a:moveTo>
                <a:lnTo>
                  <a:pt x="0" y="0"/>
                </a:lnTo>
                <a:lnTo>
                  <a:pt x="0" y="4114800"/>
                </a:lnTo>
                <a:lnTo>
                  <a:pt x="2654046" y="4114800"/>
                </a:lnTo>
                <a:lnTo>
                  <a:pt x="2654046" y="0"/>
                </a:lnTo>
                <a:close/>
              </a:path>
            </a:pathLst>
          </a:custGeom>
          <a:blipFill>
            <a:blip r:embed="rId5">
              <a:alphaModFix amt="32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5232412" y="5076825"/>
            <a:ext cx="12401475" cy="27844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maranth"/>
              </a:rPr>
              <a:t>"Special thanks to all our teachers for their guidance and support in preparing this presentation. Your encouragement drives us to excel. Thank you for shaping our learning journey."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430</Words>
  <Application>Microsoft Office PowerPoint</Application>
  <PresentationFormat>Custom</PresentationFormat>
  <Paragraphs>49</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ITC Magnifico Daytime Heavy</vt:lpstr>
      <vt:lpstr>Abibas</vt:lpstr>
      <vt:lpstr>Maragsa</vt:lpstr>
      <vt:lpstr>Arial</vt:lpstr>
      <vt:lpstr>Eczar Bold</vt:lpstr>
      <vt:lpstr>Montserrat Ultra-Bold</vt:lpstr>
      <vt:lpstr>Rakkas</vt:lpstr>
      <vt:lpstr>Batangas</vt:lpstr>
      <vt:lpstr>Amaranth</vt:lpstr>
      <vt:lpstr>Calibri</vt:lpstr>
      <vt:lpstr>Eczar Semi-Bold</vt:lpstr>
      <vt:lpstr>Berkshire Swash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Jenish Khanal</cp:lastModifiedBy>
  <cp:revision>4</cp:revision>
  <dcterms:created xsi:type="dcterms:W3CDTF">2006-08-16T00:00:00Z</dcterms:created>
  <dcterms:modified xsi:type="dcterms:W3CDTF">2023-09-02T03:39:26Z</dcterms:modified>
  <dc:identifier>DAFshqmfdhk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15312708</vt:lpwstr>
  </property>
  <property fmtid="{D5CDD505-2E9C-101B-9397-08002B2CF9AE}" name="NXPowerLiteSettings" pid="3">
    <vt:lpwstr>F7000400038000</vt:lpwstr>
  </property>
  <property fmtid="{D5CDD505-2E9C-101B-9397-08002B2CF9AE}" name="NXPowerLiteVersion" pid="4">
    <vt:lpwstr>S10.0.0</vt:lpwstr>
  </property>
</Properties>
</file>